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EB Garamon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7983FC-997D-4092-AF9C-68E1E36F74AF}">
  <a:tblStyle styleId="{397983FC-997D-4092-AF9C-68E1E36F74AF}" styleName="Table_0">
    <a:wholeTbl>
      <a:tcTxStyle b="off" i="off">
        <a:font>
          <a:latin typeface="Avenir Next LT Pro"/>
          <a:ea typeface="Avenir Next LT Pro"/>
          <a:cs typeface="Avenir Next LT Pr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6EFEB"/>
          </a:solidFill>
        </a:fill>
      </a:tcStyle>
    </a:wholeTbl>
    <a:band1H>
      <a:tcTxStyle/>
      <a:tcStyle>
        <a:fill>
          <a:solidFill>
            <a:srgbClr val="ECDED4"/>
          </a:solidFill>
        </a:fill>
      </a:tcStyle>
    </a:band1H>
    <a:band2H>
      <a:tcTxStyle/>
    </a:band2H>
    <a:band1V>
      <a:tcTxStyle/>
      <a:tcStyle>
        <a:fill>
          <a:solidFill>
            <a:srgbClr val="ECDED4"/>
          </a:solidFill>
        </a:fill>
      </a:tcStyle>
    </a:band1V>
    <a:band2V>
      <a:tcTxStyle/>
    </a:band2V>
    <a:lastCol>
      <a:tcTxStyle b="on" i="off">
        <a:font>
          <a:latin typeface="Avenir Next LT Pro"/>
          <a:ea typeface="Avenir Next LT Pro"/>
          <a:cs typeface="Avenir Next LT Pro"/>
        </a:font>
        <a:schemeClr val="lt1"/>
      </a:tcTxStyle>
      <a:tcStyle>
        <a:fill>
          <a:solidFill>
            <a:schemeClr val="accent3"/>
          </a:solidFill>
        </a:fill>
      </a:tcStyle>
    </a:lastCol>
    <a:firstCol>
      <a:tcTxStyle b="on" i="off">
        <a:font>
          <a:latin typeface="Avenir Next LT Pro"/>
          <a:ea typeface="Avenir Next LT Pro"/>
          <a:cs typeface="Avenir Next LT Pro"/>
        </a:font>
        <a:schemeClr val="lt1"/>
      </a:tcTxStyle>
      <a:tcStyle>
        <a:fill>
          <a:solidFill>
            <a:schemeClr val="accent3"/>
          </a:solidFill>
        </a:fill>
      </a:tcStyle>
    </a:firstCol>
    <a:lastRow>
      <a:tcTxStyle b="on" i="off">
        <a:font>
          <a:latin typeface="Avenir Next LT Pro"/>
          <a:ea typeface="Avenir Next LT Pro"/>
          <a:cs typeface="Avenir Next LT Pro"/>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venir Next LT Pro"/>
          <a:ea typeface="Avenir Next LT Pro"/>
          <a:cs typeface="Avenir Next LT Pro"/>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BGaramon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Italic.fntdata"/><Relationship Id="rId30" Type="http://schemas.openxmlformats.org/officeDocument/2006/relationships/font" Target="fonts/EBGaramon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5a803e8d8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5a803e8d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5a803e8d8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5a803e8d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5a856314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5a856314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5a8563143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5a856314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649f218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649f21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5a649f218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5a649f21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8367755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8367755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5a803e8d8_3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5a803e8d8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5a803e8d8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5a803e8d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5a803e8d8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5a803e8d8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5a803e8d8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5a803e8d8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5a803e8d8_3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5a803e8d8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5a803e8d8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5a803e8d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 lvl="0" marL="571500" rtl="0" algn="l">
              <a:spcBef>
                <a:spcPts val="500"/>
              </a:spcBef>
              <a:spcAft>
                <a:spcPts val="0"/>
              </a:spcAft>
              <a:buClr>
                <a:srgbClr val="758468"/>
              </a:buClr>
              <a:buSzPts val="1100"/>
              <a:buChar char="➔"/>
            </a:pPr>
            <a:r>
              <a:rPr lang="en-US">
                <a:solidFill>
                  <a:schemeClr val="dk1"/>
                </a:solidFill>
              </a:rPr>
              <a:t>Simplified performance scaling– &gt; ArangoDb scales both vertically and horizontally according to the needs of different data models</a:t>
            </a:r>
            <a:endParaRPr>
              <a:solidFill>
                <a:schemeClr val="dk1"/>
              </a:solidFill>
            </a:endParaRPr>
          </a:p>
          <a:p>
            <a:pPr indent="-12700" lvl="0" marL="571500" rtl="0" algn="l">
              <a:spcBef>
                <a:spcPts val="500"/>
              </a:spcBef>
              <a:spcAft>
                <a:spcPts val="0"/>
              </a:spcAft>
              <a:buClr>
                <a:schemeClr val="dk1"/>
              </a:buClr>
              <a:buSzPts val="1100"/>
              <a:buChar char="➔"/>
            </a:pPr>
            <a:r>
              <a:rPr lang="en-US">
                <a:solidFill>
                  <a:schemeClr val="dk1"/>
                </a:solidFill>
              </a:rPr>
              <a:t>ArangoDB manages huge amount of storage memory in different  data models with a single back-end, providing strong consistency on a single instance, and atomic operations when operating in cluster mode.</a:t>
            </a:r>
            <a:endParaRPr>
              <a:solidFill>
                <a:schemeClr val="dk1"/>
              </a:solidFill>
            </a:endParaRPr>
          </a:p>
          <a:p>
            <a:pPr indent="-12700" lvl="0" marL="571500" rtl="0" algn="l">
              <a:spcBef>
                <a:spcPts val="500"/>
              </a:spcBef>
              <a:spcAft>
                <a:spcPts val="0"/>
              </a:spcAft>
              <a:buClr>
                <a:schemeClr val="dk1"/>
              </a:buClr>
              <a:buSzPts val="1100"/>
              <a:buChar char="➔"/>
            </a:pPr>
            <a:r>
              <a:rPr lang="en-US">
                <a:solidFill>
                  <a:schemeClr val="dk1"/>
                </a:solidFill>
              </a:rPr>
              <a:t>The ArangoDB cluster architecture is a master / master CP (Consistent and Partition)model without a single point of failure which means the cluster continues to fulfill requests even when a machine fails.</a:t>
            </a:r>
            <a:endParaRPr>
              <a:solidFill>
                <a:schemeClr val="dk1"/>
              </a:solidFill>
            </a:endParaRPr>
          </a:p>
          <a:p>
            <a:pPr indent="-12700" lvl="0" marL="571500" rtl="0" algn="l">
              <a:lnSpc>
                <a:spcPct val="150000"/>
              </a:lnSpc>
              <a:spcBef>
                <a:spcPts val="0"/>
              </a:spcBef>
              <a:spcAft>
                <a:spcPts val="0"/>
              </a:spcAft>
              <a:buClr>
                <a:schemeClr val="dk1"/>
              </a:buClr>
              <a:buSzPts val="1100"/>
              <a:buChar char="➔"/>
            </a:pPr>
            <a:r>
              <a:rPr lang="en-US">
                <a:solidFill>
                  <a:schemeClr val="dk1"/>
                </a:solidFill>
              </a:rPr>
              <a:t>ArangoDB eliminates need for multiple database deployment which decreases number of components and their maintenance –-&gt;simplification leads to lower cost– &gt; increased flexibility.</a:t>
            </a:r>
            <a:endParaRPr>
              <a:solidFill>
                <a:schemeClr val="dk1"/>
              </a:solidFill>
            </a:endParaRPr>
          </a:p>
          <a:p>
            <a:pPr indent="-12700" lvl="0" marL="571500" rtl="0" algn="l">
              <a:lnSpc>
                <a:spcPct val="150000"/>
              </a:lnSpc>
              <a:spcBef>
                <a:spcPts val="0"/>
              </a:spcBef>
              <a:spcAft>
                <a:spcPts val="0"/>
              </a:spcAft>
              <a:buClr>
                <a:schemeClr val="dk1"/>
              </a:buClr>
              <a:buSzPts val="1100"/>
              <a:buChar char="➔"/>
            </a:pPr>
            <a:r>
              <a:rPr lang="en-US">
                <a:solidFill>
                  <a:schemeClr val="dk1"/>
                </a:solidFill>
              </a:rPr>
              <a:t>ArangoDb uses multi model databases and consolidated technology stack in order to deploy and maintain systems and provide solutions for challenges to build fault tolerant systems with many unrelated        components.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5a803e8d8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5a803e8d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spcBef>
                <a:spcPts val="500"/>
              </a:spcBef>
              <a:spcAft>
                <a:spcPts val="0"/>
              </a:spcAft>
              <a:buClr>
                <a:srgbClr val="758468"/>
              </a:buClr>
              <a:buSzPts val="22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4400"/>
              <a:buFont typeface="EB Garamond"/>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000"/>
              </a:spcBef>
              <a:spcAft>
                <a:spcPts val="0"/>
              </a:spcAft>
              <a:buSzPts val="2000"/>
              <a:buNone/>
              <a:defRPr sz="2000">
                <a:latin typeface="Avenir"/>
                <a:ea typeface="Avenir"/>
                <a:cs typeface="Avenir"/>
                <a:sym typeface="Avenir"/>
              </a:defRPr>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2"/>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dk1"/>
                </a:solidFill>
                <a:latin typeface="Avenir"/>
                <a:ea typeface="Avenir"/>
                <a:cs typeface="Avenir"/>
                <a:sym typeface="Avenir"/>
              </a:defRPr>
            </a:lvl1pPr>
            <a:lvl2pPr indent="0" lvl="1" marL="0" algn="r">
              <a:spcBef>
                <a:spcPts val="0"/>
              </a:spcBef>
              <a:buNone/>
              <a:defRPr b="0" i="0" sz="900" u="none" cap="none" strike="noStrike">
                <a:solidFill>
                  <a:schemeClr val="dk1"/>
                </a:solidFill>
                <a:latin typeface="Avenir"/>
                <a:ea typeface="Avenir"/>
                <a:cs typeface="Avenir"/>
                <a:sym typeface="Avenir"/>
              </a:defRPr>
            </a:lvl2pPr>
            <a:lvl3pPr indent="0" lvl="2" marL="0" algn="r">
              <a:spcBef>
                <a:spcPts val="0"/>
              </a:spcBef>
              <a:buNone/>
              <a:defRPr b="0" i="0" sz="900" u="none" cap="none" strike="noStrike">
                <a:solidFill>
                  <a:schemeClr val="dk1"/>
                </a:solidFill>
                <a:latin typeface="Avenir"/>
                <a:ea typeface="Avenir"/>
                <a:cs typeface="Avenir"/>
                <a:sym typeface="Avenir"/>
              </a:defRPr>
            </a:lvl3pPr>
            <a:lvl4pPr indent="0" lvl="3" marL="0" algn="r">
              <a:spcBef>
                <a:spcPts val="0"/>
              </a:spcBef>
              <a:buNone/>
              <a:defRPr b="0" i="0" sz="900" u="none" cap="none" strike="noStrike">
                <a:solidFill>
                  <a:schemeClr val="dk1"/>
                </a:solidFill>
                <a:latin typeface="Avenir"/>
                <a:ea typeface="Avenir"/>
                <a:cs typeface="Avenir"/>
                <a:sym typeface="Avenir"/>
              </a:defRPr>
            </a:lvl4pPr>
            <a:lvl5pPr indent="0" lvl="4" marL="0" algn="r">
              <a:spcBef>
                <a:spcPts val="0"/>
              </a:spcBef>
              <a:buNone/>
              <a:defRPr b="0" i="0" sz="900" u="none" cap="none" strike="noStrike">
                <a:solidFill>
                  <a:schemeClr val="dk1"/>
                </a:solidFill>
                <a:latin typeface="Avenir"/>
                <a:ea typeface="Avenir"/>
                <a:cs typeface="Avenir"/>
                <a:sym typeface="Avenir"/>
              </a:defRPr>
            </a:lvl5pPr>
            <a:lvl6pPr indent="0" lvl="5" marL="0" algn="r">
              <a:spcBef>
                <a:spcPts val="0"/>
              </a:spcBef>
              <a:buNone/>
              <a:defRPr b="0" i="0" sz="900" u="none" cap="none" strike="noStrike">
                <a:solidFill>
                  <a:schemeClr val="dk1"/>
                </a:solidFill>
                <a:latin typeface="Avenir"/>
                <a:ea typeface="Avenir"/>
                <a:cs typeface="Avenir"/>
                <a:sym typeface="Avenir"/>
              </a:defRPr>
            </a:lvl6pPr>
            <a:lvl7pPr indent="0" lvl="6" marL="0" algn="r">
              <a:spcBef>
                <a:spcPts val="0"/>
              </a:spcBef>
              <a:buNone/>
              <a:defRPr b="0" i="0" sz="900" u="none" cap="none" strike="noStrike">
                <a:solidFill>
                  <a:schemeClr val="dk1"/>
                </a:solidFill>
                <a:latin typeface="Avenir"/>
                <a:ea typeface="Avenir"/>
                <a:cs typeface="Avenir"/>
                <a:sym typeface="Avenir"/>
              </a:defRPr>
            </a:lvl7pPr>
            <a:lvl8pPr indent="0" lvl="7" marL="0" algn="r">
              <a:spcBef>
                <a:spcPts val="0"/>
              </a:spcBef>
              <a:buNone/>
              <a:defRPr b="0" i="0" sz="900" u="none" cap="none" strike="noStrike">
                <a:solidFill>
                  <a:schemeClr val="dk1"/>
                </a:solidFill>
                <a:latin typeface="Avenir"/>
                <a:ea typeface="Avenir"/>
                <a:cs typeface="Avenir"/>
                <a:sym typeface="Avenir"/>
              </a:defRPr>
            </a:lvl8pPr>
            <a:lvl9pPr indent="0" lvl="8" marL="0" algn="r">
              <a:spcBef>
                <a:spcPts val="0"/>
              </a:spcBef>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458694" y="425450"/>
            <a:ext cx="11274612"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rot="5400000">
            <a:off x="3998119" y="-1589974"/>
            <a:ext cx="4195763" cy="112746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458694" y="1949450"/>
            <a:ext cx="11274612" cy="41957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400"/>
              <a:buFont typeface="EB Garamond"/>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2400"/>
              <a:buNone/>
              <a:defRPr sz="2400">
                <a:solidFill>
                  <a:schemeClr val="dk2"/>
                </a:solidFill>
              </a:defRPr>
            </a:lvl1pPr>
            <a:lvl2pPr indent="-228600" lvl="1" marL="914400" algn="l">
              <a:lnSpc>
                <a:spcPct val="110000"/>
              </a:lnSpc>
              <a:spcBef>
                <a:spcPts val="500"/>
              </a:spcBef>
              <a:spcAft>
                <a:spcPts val="0"/>
              </a:spcAft>
              <a:buSzPts val="2000"/>
              <a:buNone/>
              <a:defRPr sz="2000">
                <a:solidFill>
                  <a:srgbClr val="888888"/>
                </a:solidFill>
              </a:defRPr>
            </a:lvl2pPr>
            <a:lvl3pPr indent="-228600" lvl="2" marL="1371600" algn="l">
              <a:lnSpc>
                <a:spcPct val="110000"/>
              </a:lnSpc>
              <a:spcBef>
                <a:spcPts val="500"/>
              </a:spcBef>
              <a:spcAft>
                <a:spcPts val="0"/>
              </a:spcAft>
              <a:buSzPts val="1800"/>
              <a:buNone/>
              <a:defRPr sz="1800">
                <a:solidFill>
                  <a:srgbClr val="888888"/>
                </a:solidFill>
              </a:defRPr>
            </a:lvl3pPr>
            <a:lvl4pPr indent="-228600" lvl="3" marL="1828800" algn="l">
              <a:lnSpc>
                <a:spcPct val="110000"/>
              </a:lnSpc>
              <a:spcBef>
                <a:spcPts val="500"/>
              </a:spcBef>
              <a:spcAft>
                <a:spcPts val="0"/>
              </a:spcAft>
              <a:buSzPts val="1600"/>
              <a:buNone/>
              <a:defRPr sz="1600">
                <a:solidFill>
                  <a:srgbClr val="888888"/>
                </a:solidFill>
              </a:defRPr>
            </a:lvl4pPr>
            <a:lvl5pPr indent="-228600" lvl="4" marL="2286000" algn="l">
              <a:lnSpc>
                <a:spcPct val="11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4"/>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458695" y="1825625"/>
            <a:ext cx="5561106"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2" type="body"/>
          </p:nvPr>
        </p:nvSpPr>
        <p:spPr>
          <a:xfrm>
            <a:off x="6172199" y="1825625"/>
            <a:ext cx="5561105"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458694" y="365125"/>
            <a:ext cx="11274612"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65256" y="1752600"/>
            <a:ext cx="553231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0" i="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2" type="body"/>
          </p:nvPr>
        </p:nvSpPr>
        <p:spPr>
          <a:xfrm>
            <a:off x="465256" y="2666999"/>
            <a:ext cx="5532319" cy="35226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3" type="body"/>
          </p:nvPr>
        </p:nvSpPr>
        <p:spPr>
          <a:xfrm>
            <a:off x="6172200" y="1752600"/>
            <a:ext cx="5561106"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0" i="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4" type="body"/>
          </p:nvPr>
        </p:nvSpPr>
        <p:spPr>
          <a:xfrm>
            <a:off x="6172200" y="2666999"/>
            <a:ext cx="5561106" cy="35226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458694" y="365760"/>
            <a:ext cx="11274612"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0" type="dt"/>
          </p:nvPr>
        </p:nvSpPr>
        <p:spPr>
          <a:xfrm>
            <a:off x="458693" y="6416675"/>
            <a:ext cx="292171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EB 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1000"/>
              </a:spcBef>
              <a:spcAft>
                <a:spcPts val="0"/>
              </a:spcAft>
              <a:buSzPts val="3200"/>
              <a:buChar char="•"/>
              <a:defRPr sz="3200"/>
            </a:lvl1pPr>
            <a:lvl2pPr indent="-406400" lvl="1" marL="914400" algn="l">
              <a:lnSpc>
                <a:spcPct val="110000"/>
              </a:lnSpc>
              <a:spcBef>
                <a:spcPts val="500"/>
              </a:spcBef>
              <a:spcAft>
                <a:spcPts val="0"/>
              </a:spcAft>
              <a:buSzPts val="2800"/>
              <a:buChar char="•"/>
              <a:defRPr sz="2800"/>
            </a:lvl2pPr>
            <a:lvl3pPr indent="-381000" lvl="2" marL="1371600" algn="l">
              <a:lnSpc>
                <a:spcPct val="110000"/>
              </a:lnSpc>
              <a:spcBef>
                <a:spcPts val="500"/>
              </a:spcBef>
              <a:spcAft>
                <a:spcPts val="0"/>
              </a:spcAft>
              <a:buSzPts val="2400"/>
              <a:buChar char="•"/>
              <a:defRPr sz="2400"/>
            </a:lvl3pPr>
            <a:lvl4pPr indent="-355600" lvl="3" marL="1828800" algn="l">
              <a:lnSpc>
                <a:spcPct val="110000"/>
              </a:lnSpc>
              <a:spcBef>
                <a:spcPts val="500"/>
              </a:spcBef>
              <a:spcAft>
                <a:spcPts val="0"/>
              </a:spcAft>
              <a:buSzPts val="2000"/>
              <a:buChar char="•"/>
              <a:defRPr sz="2000"/>
            </a:lvl4pPr>
            <a:lvl5pPr indent="-355600" lvl="4" marL="2286000" algn="l">
              <a:lnSpc>
                <a:spcPct val="11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9"/>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EB 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p:nvPr>
            <p:ph idx="2" type="pic"/>
          </p:nvPr>
        </p:nvSpPr>
        <p:spPr>
          <a:xfrm>
            <a:off x="5183188" y="987425"/>
            <a:ext cx="6172200" cy="4873625"/>
          </a:xfrm>
          <a:prstGeom prst="rect">
            <a:avLst/>
          </a:prstGeom>
          <a:noFill/>
          <a:ln>
            <a:noFill/>
          </a:ln>
        </p:spPr>
      </p:sp>
      <p:sp>
        <p:nvSpPr>
          <p:cNvPr id="66" name="Google Shape;66;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2192000" cy="6858004"/>
          </a:xfrm>
          <a:prstGeom prst="rect">
            <a:avLst/>
          </a:prstGeom>
          <a:solidFill>
            <a:srgbClr val="DFD9D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Avenir"/>
              <a:ea typeface="Avenir"/>
              <a:cs typeface="Avenir"/>
              <a:sym typeface="Avenir"/>
            </a:endParaRPr>
          </a:p>
        </p:txBody>
      </p:sp>
      <p:sp>
        <p:nvSpPr>
          <p:cNvPr id="7" name="Google Shape;7;p1"/>
          <p:cNvSpPr txBox="1"/>
          <p:nvPr>
            <p:ph type="title"/>
          </p:nvPr>
        </p:nvSpPr>
        <p:spPr>
          <a:xfrm>
            <a:off x="458694" y="425450"/>
            <a:ext cx="11274612"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EB Garamond"/>
              <a:buNone/>
              <a:defRPr b="0" i="0" sz="4400" u="none" cap="none" strike="noStrike">
                <a:solidFill>
                  <a:schemeClr val="dk1"/>
                </a:solidFill>
                <a:latin typeface="EB Garamond"/>
                <a:ea typeface="EB Garamond"/>
                <a:cs typeface="EB Garamond"/>
                <a:sym typeface="EB 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458694" y="1949450"/>
            <a:ext cx="11274612" cy="41957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accent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accent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accent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accent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accent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9" name="Google Shape;9;p1"/>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0" name="Google Shape;10;p1"/>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1" name="Google Shape;11;p1"/>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Avenir"/>
                <a:ea typeface="Avenir"/>
                <a:cs typeface="Avenir"/>
                <a:sym typeface="Avenir"/>
              </a:defRPr>
            </a:lvl1pPr>
            <a:lvl2pPr indent="0" lvl="1" marL="0" marR="0" rtl="0" algn="r">
              <a:spcBef>
                <a:spcPts val="0"/>
              </a:spcBef>
              <a:buNone/>
              <a:defRPr b="0" i="0" sz="900" u="none" cap="none" strike="noStrike">
                <a:solidFill>
                  <a:schemeClr val="dk1"/>
                </a:solidFill>
                <a:latin typeface="Avenir"/>
                <a:ea typeface="Avenir"/>
                <a:cs typeface="Avenir"/>
                <a:sym typeface="Avenir"/>
              </a:defRPr>
            </a:lvl2pPr>
            <a:lvl3pPr indent="0" lvl="2" marL="0" marR="0" rtl="0" algn="r">
              <a:spcBef>
                <a:spcPts val="0"/>
              </a:spcBef>
              <a:buNone/>
              <a:defRPr b="0" i="0" sz="900" u="none" cap="none" strike="noStrike">
                <a:solidFill>
                  <a:schemeClr val="dk1"/>
                </a:solidFill>
                <a:latin typeface="Avenir"/>
                <a:ea typeface="Avenir"/>
                <a:cs typeface="Avenir"/>
                <a:sym typeface="Avenir"/>
              </a:defRPr>
            </a:lvl3pPr>
            <a:lvl4pPr indent="0" lvl="3" marL="0" marR="0" rtl="0" algn="r">
              <a:spcBef>
                <a:spcPts val="0"/>
              </a:spcBef>
              <a:buNone/>
              <a:defRPr b="0" i="0" sz="900" u="none" cap="none" strike="noStrike">
                <a:solidFill>
                  <a:schemeClr val="dk1"/>
                </a:solidFill>
                <a:latin typeface="Avenir"/>
                <a:ea typeface="Avenir"/>
                <a:cs typeface="Avenir"/>
                <a:sym typeface="Avenir"/>
              </a:defRPr>
            </a:lvl4pPr>
            <a:lvl5pPr indent="0" lvl="4" marL="0" marR="0" rtl="0" algn="r">
              <a:spcBef>
                <a:spcPts val="0"/>
              </a:spcBef>
              <a:buNone/>
              <a:defRPr b="0" i="0" sz="900" u="none" cap="none" strike="noStrike">
                <a:solidFill>
                  <a:schemeClr val="dk1"/>
                </a:solidFill>
                <a:latin typeface="Avenir"/>
                <a:ea typeface="Avenir"/>
                <a:cs typeface="Avenir"/>
                <a:sym typeface="Avenir"/>
              </a:defRPr>
            </a:lvl5pPr>
            <a:lvl6pPr indent="0" lvl="5" marL="0" marR="0" rtl="0" algn="r">
              <a:spcBef>
                <a:spcPts val="0"/>
              </a:spcBef>
              <a:buNone/>
              <a:defRPr b="0" i="0" sz="900" u="none" cap="none" strike="noStrike">
                <a:solidFill>
                  <a:schemeClr val="dk1"/>
                </a:solidFill>
                <a:latin typeface="Avenir"/>
                <a:ea typeface="Avenir"/>
                <a:cs typeface="Avenir"/>
                <a:sym typeface="Avenir"/>
              </a:defRPr>
            </a:lvl6pPr>
            <a:lvl7pPr indent="0" lvl="6" marL="0" marR="0" rtl="0" algn="r">
              <a:spcBef>
                <a:spcPts val="0"/>
              </a:spcBef>
              <a:buNone/>
              <a:defRPr b="0" i="0" sz="900" u="none" cap="none" strike="noStrike">
                <a:solidFill>
                  <a:schemeClr val="dk1"/>
                </a:solidFill>
                <a:latin typeface="Avenir"/>
                <a:ea typeface="Avenir"/>
                <a:cs typeface="Avenir"/>
                <a:sym typeface="Avenir"/>
              </a:defRPr>
            </a:lvl7pPr>
            <a:lvl8pPr indent="0" lvl="7" marL="0" marR="0" rtl="0" algn="r">
              <a:spcBef>
                <a:spcPts val="0"/>
              </a:spcBef>
              <a:buNone/>
              <a:defRPr b="0" i="0" sz="900" u="none" cap="none" strike="noStrike">
                <a:solidFill>
                  <a:schemeClr val="dk1"/>
                </a:solidFill>
                <a:latin typeface="Avenir"/>
                <a:ea typeface="Avenir"/>
                <a:cs typeface="Avenir"/>
                <a:sym typeface="Avenir"/>
              </a:defRPr>
            </a:lvl8pPr>
            <a:lvl9pPr indent="0" lvl="8" marL="0" marR="0" rtl="0" algn="r">
              <a:spcBef>
                <a:spcPts val="0"/>
              </a:spcBef>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sitting&#10;&#10;Description automatically generated" id="12" name="Google Shape;12;p1"/>
          <p:cNvPicPr preferRelativeResize="0"/>
          <p:nvPr/>
        </p:nvPicPr>
        <p:blipFill rotWithShape="1">
          <a:blip r:embed="rId1">
            <a:alphaModFix amt="10000"/>
          </a:blip>
          <a:srcRect b="0" l="0" r="0" t="0"/>
          <a:stretch/>
        </p:blipFill>
        <p:spPr>
          <a:xfrm>
            <a:off x="8534400" y="0"/>
            <a:ext cx="3654612" cy="45753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5.xml"/><Relationship Id="rId13" Type="http://schemas.openxmlformats.org/officeDocument/2006/relationships/slide" Target="/ppt/slides/slide22.xml"/><Relationship Id="rId12" Type="http://schemas.openxmlformats.org/officeDocument/2006/relationships/slide" Target="/ppt/slides/slide19.xm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DecipherData/data225semproj" TargetMode="External"/><Relationship Id="rId4" Type="http://schemas.openxmlformats.org/officeDocument/2006/relationships/slide" Target="/ppt/slides/slide3.xml"/><Relationship Id="rId9" Type="http://schemas.openxmlformats.org/officeDocument/2006/relationships/slide" Target="/ppt/slides/slide12.xml"/><Relationship Id="rId14" Type="http://schemas.openxmlformats.org/officeDocument/2006/relationships/hyperlink" Target="https://www.scitepress.org/papers/2018/69102/69102.pdf" TargetMode="Externa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8.xml"/><Relationship Id="rId8" Type="http://schemas.openxmlformats.org/officeDocument/2006/relationships/slide" Target="/ppt/slid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scitepress.org/papers/2018/69102/69102.pdf" TargetMode="External"/><Relationship Id="rId4" Type="http://schemas.openxmlformats.org/officeDocument/2006/relationships/hyperlink" Target="https://orientdb.org/docs/2.1.x/Graph-Editor.html/" TargetMode="External"/><Relationship Id="rId5" Type="http://schemas.openxmlformats.org/officeDocument/2006/relationships/hyperlink" Target="https://www.arangodb.com/docs/stable/getting-started.html" TargetMode="External"/><Relationship Id="rId6" Type="http://schemas.openxmlformats.org/officeDocument/2006/relationships/hyperlink" Target="https://allegrograph.com/category/tutorial/" TargetMode="External"/><Relationship Id="rId7" Type="http://schemas.openxmlformats.org/officeDocument/2006/relationships/hyperlink" Target="https://neo4j.com/docs/getting-started/current/" TargetMode="External"/><Relationship Id="rId8" Type="http://schemas.openxmlformats.org/officeDocument/2006/relationships/hyperlink" Target="https://infinitegraph.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Avenir"/>
              <a:ea typeface="Avenir"/>
              <a:cs typeface="Avenir"/>
              <a:sym typeface="Avenir"/>
            </a:endParaRPr>
          </a:p>
        </p:txBody>
      </p:sp>
      <p:sp>
        <p:nvSpPr>
          <p:cNvPr id="87" name="Google Shape;87;p1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Avenir"/>
              <a:ea typeface="Avenir"/>
              <a:cs typeface="Avenir"/>
              <a:sym typeface="Avenir"/>
            </a:endParaRPr>
          </a:p>
        </p:txBody>
      </p:sp>
      <p:pic>
        <p:nvPicPr>
          <p:cNvPr descr="Architectural detail of a stairway" id="88" name="Google Shape;88;p13"/>
          <p:cNvPicPr preferRelativeResize="0"/>
          <p:nvPr/>
        </p:nvPicPr>
        <p:blipFill rotWithShape="1">
          <a:blip r:embed="rId3">
            <a:alphaModFix amt="60000"/>
          </a:blip>
          <a:srcRect b="1" l="4" r="1" t="0"/>
          <a:stretch/>
        </p:blipFill>
        <p:spPr>
          <a:xfrm>
            <a:off x="3048" y="10"/>
            <a:ext cx="12188952" cy="6856614"/>
          </a:xfrm>
          <a:prstGeom prst="rect">
            <a:avLst/>
          </a:prstGeom>
          <a:noFill/>
          <a:ln>
            <a:noFill/>
          </a:ln>
        </p:spPr>
      </p:pic>
      <p:grpSp>
        <p:nvGrpSpPr>
          <p:cNvPr id="89" name="Google Shape;89;p13"/>
          <p:cNvGrpSpPr/>
          <p:nvPr/>
        </p:nvGrpSpPr>
        <p:grpSpPr>
          <a:xfrm flipH="1" rot="10800000">
            <a:off x="6951981" y="0"/>
            <a:ext cx="5236971" cy="6858001"/>
            <a:chOff x="6951981" y="0"/>
            <a:chExt cx="5236971" cy="6858001"/>
          </a:xfrm>
        </p:grpSpPr>
        <p:pic>
          <p:nvPicPr>
            <p:cNvPr id="90" name="Google Shape;90;p13"/>
            <p:cNvPicPr preferRelativeResize="0"/>
            <p:nvPr/>
          </p:nvPicPr>
          <p:blipFill rotWithShape="1">
            <a:blip r:embed="rId4">
              <a:alphaModFix amt="20000"/>
            </a:blip>
            <a:srcRect b="0" l="0" r="0" t="0"/>
            <a:stretch/>
          </p:blipFill>
          <p:spPr>
            <a:xfrm flipH="1">
              <a:off x="6951981" y="692703"/>
              <a:ext cx="5236971" cy="6165298"/>
            </a:xfrm>
            <a:prstGeom prst="rect">
              <a:avLst/>
            </a:prstGeom>
            <a:noFill/>
            <a:ln>
              <a:noFill/>
            </a:ln>
          </p:spPr>
        </p:pic>
        <p:pic>
          <p:nvPicPr>
            <p:cNvPr id="91" name="Google Shape;91;p13"/>
            <p:cNvPicPr preferRelativeResize="0"/>
            <p:nvPr/>
          </p:nvPicPr>
          <p:blipFill rotWithShape="1">
            <a:blip r:embed="rId5">
              <a:alphaModFix amt="5000"/>
            </a:blip>
            <a:srcRect b="19117" l="19154" r="0" t="0"/>
            <a:stretch/>
          </p:blipFill>
          <p:spPr>
            <a:xfrm flipH="1" rot="-5400000">
              <a:off x="7618603" y="-373126"/>
              <a:ext cx="4197223" cy="4943475"/>
            </a:xfrm>
            <a:prstGeom prst="rect">
              <a:avLst/>
            </a:prstGeom>
            <a:noFill/>
            <a:ln>
              <a:noFill/>
            </a:ln>
          </p:spPr>
        </p:pic>
      </p:grpSp>
      <p:sp>
        <p:nvSpPr>
          <p:cNvPr id="92" name="Google Shape;92;p13"/>
          <p:cNvSpPr txBox="1"/>
          <p:nvPr>
            <p:ph type="ctrTitle"/>
          </p:nvPr>
        </p:nvSpPr>
        <p:spPr>
          <a:xfrm>
            <a:off x="996275" y="433875"/>
            <a:ext cx="10190100" cy="260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EB Garamond"/>
              <a:buNone/>
            </a:pPr>
            <a:r>
              <a:rPr b="1" lang="en-US">
                <a:solidFill>
                  <a:schemeClr val="lt1"/>
                </a:solidFill>
              </a:rPr>
              <a:t>Graph Databases Comparison: AllegroGraph, ArangoDB, InfiniteGraph, Neo4J, and OrientDB</a:t>
            </a:r>
            <a:endParaRPr b="1">
              <a:solidFill>
                <a:schemeClr val="lt1"/>
              </a:solidFill>
            </a:endParaRPr>
          </a:p>
        </p:txBody>
      </p:sp>
      <p:sp>
        <p:nvSpPr>
          <p:cNvPr id="93" name="Google Shape;93;p13"/>
          <p:cNvSpPr txBox="1"/>
          <p:nvPr>
            <p:ph idx="1" type="subTitle"/>
          </p:nvPr>
        </p:nvSpPr>
        <p:spPr>
          <a:xfrm>
            <a:off x="1218708" y="4069780"/>
            <a:ext cx="9781327" cy="2056617"/>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SzPts val="2400"/>
              <a:buNone/>
            </a:pPr>
            <a:r>
              <a:rPr lang="en-US" sz="2200">
                <a:solidFill>
                  <a:schemeClr val="lt1"/>
                </a:solidFill>
                <a:latin typeface="Arial"/>
                <a:ea typeface="Arial"/>
                <a:cs typeface="Arial"/>
                <a:sym typeface="Arial"/>
              </a:rPr>
              <a:t>Diogo Fernandes</a:t>
            </a:r>
            <a:r>
              <a:rPr baseline="30000" lang="en-US" sz="2200">
                <a:solidFill>
                  <a:schemeClr val="lt1"/>
                </a:solidFill>
                <a:latin typeface="Arial"/>
                <a:ea typeface="Arial"/>
                <a:cs typeface="Arial"/>
                <a:sym typeface="Arial"/>
              </a:rPr>
              <a:t>1</a:t>
            </a:r>
            <a:r>
              <a:rPr lang="en-US" sz="2200">
                <a:solidFill>
                  <a:schemeClr val="lt1"/>
                </a:solidFill>
                <a:latin typeface="Arial"/>
                <a:ea typeface="Arial"/>
                <a:cs typeface="Arial"/>
                <a:sym typeface="Arial"/>
              </a:rPr>
              <a:t> and Jorge Bernardino</a:t>
            </a:r>
            <a:r>
              <a:rPr baseline="30000" lang="en-US" sz="2200">
                <a:solidFill>
                  <a:schemeClr val="lt1"/>
                </a:solidFill>
                <a:latin typeface="Arial"/>
                <a:ea typeface="Arial"/>
                <a:cs typeface="Arial"/>
                <a:sym typeface="Arial"/>
              </a:rPr>
              <a:t>1,2</a:t>
            </a:r>
            <a:r>
              <a:rPr lang="en-US" sz="2200">
                <a:solidFill>
                  <a:schemeClr val="lt1"/>
                </a:solidFill>
                <a:latin typeface="Arial"/>
                <a:ea typeface="Arial"/>
                <a:cs typeface="Arial"/>
                <a:sym typeface="Arial"/>
              </a:rPr>
              <a:t> </a:t>
            </a:r>
            <a:endParaRPr sz="2200">
              <a:latin typeface="Arial"/>
              <a:ea typeface="Arial"/>
              <a:cs typeface="Arial"/>
              <a:sym typeface="Arial"/>
            </a:endParaRPr>
          </a:p>
          <a:p>
            <a:pPr indent="0" lvl="0" marL="0" rtl="0" algn="ctr">
              <a:lnSpc>
                <a:spcPct val="110000"/>
              </a:lnSpc>
              <a:spcBef>
                <a:spcPts val="1000"/>
              </a:spcBef>
              <a:spcAft>
                <a:spcPts val="0"/>
              </a:spcAft>
              <a:buSzPts val="2000"/>
              <a:buNone/>
            </a:pPr>
            <a:r>
              <a:rPr baseline="30000" lang="en-US" sz="2200">
                <a:solidFill>
                  <a:schemeClr val="lt1"/>
                </a:solidFill>
                <a:latin typeface="Arial"/>
                <a:ea typeface="Arial"/>
                <a:cs typeface="Arial"/>
                <a:sym typeface="Arial"/>
              </a:rPr>
              <a:t>1</a:t>
            </a:r>
            <a:r>
              <a:rPr lang="en-US" sz="2200">
                <a:solidFill>
                  <a:schemeClr val="lt1"/>
                </a:solidFill>
                <a:latin typeface="Arial"/>
                <a:ea typeface="Arial"/>
                <a:cs typeface="Arial"/>
                <a:sym typeface="Arial"/>
              </a:rPr>
              <a:t>Polytechnic of Coimbra - ISEC, Rua Pedro Nunes, Coimbra, Portugal </a:t>
            </a:r>
            <a:endParaRPr sz="2200">
              <a:latin typeface="Arial"/>
              <a:ea typeface="Arial"/>
              <a:cs typeface="Arial"/>
              <a:sym typeface="Arial"/>
            </a:endParaRPr>
          </a:p>
          <a:p>
            <a:pPr indent="0" lvl="0" marL="0" rtl="0" algn="ctr">
              <a:lnSpc>
                <a:spcPct val="110000"/>
              </a:lnSpc>
              <a:spcBef>
                <a:spcPts val="1000"/>
              </a:spcBef>
              <a:spcAft>
                <a:spcPts val="0"/>
              </a:spcAft>
              <a:buSzPts val="2000"/>
              <a:buNone/>
            </a:pPr>
            <a:r>
              <a:rPr baseline="30000" lang="en-US" sz="2200">
                <a:solidFill>
                  <a:schemeClr val="lt1"/>
                </a:solidFill>
                <a:latin typeface="Arial"/>
                <a:ea typeface="Arial"/>
                <a:cs typeface="Arial"/>
                <a:sym typeface="Arial"/>
              </a:rPr>
              <a:t>2</a:t>
            </a:r>
            <a:r>
              <a:rPr lang="en-US" sz="2200">
                <a:solidFill>
                  <a:schemeClr val="lt1"/>
                </a:solidFill>
                <a:latin typeface="Arial"/>
                <a:ea typeface="Arial"/>
                <a:cs typeface="Arial"/>
                <a:sym typeface="Arial"/>
              </a:rPr>
              <a:t>CISUC – Centre for Informatics and Systems of the University of Coimbra, Portugal</a:t>
            </a:r>
            <a:endParaRPr sz="22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0" y="0"/>
            <a:ext cx="12192000" cy="11232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Allegro Graphs:</a:t>
            </a:r>
            <a:endParaRPr b="1"/>
          </a:p>
        </p:txBody>
      </p:sp>
      <p:sp>
        <p:nvSpPr>
          <p:cNvPr id="148" name="Google Shape;148;p22"/>
          <p:cNvSpPr txBox="1"/>
          <p:nvPr>
            <p:ph idx="1" type="body"/>
          </p:nvPr>
        </p:nvSpPr>
        <p:spPr>
          <a:xfrm>
            <a:off x="79200" y="1361025"/>
            <a:ext cx="11274600" cy="51363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1000"/>
              </a:spcBef>
              <a:spcAft>
                <a:spcPts val="0"/>
              </a:spcAft>
              <a:buSzPts val="2200"/>
              <a:buFont typeface="Arial"/>
              <a:buChar char="●"/>
            </a:pPr>
            <a:r>
              <a:rPr lang="en-US" sz="2200">
                <a:latin typeface="Arial"/>
                <a:ea typeface="Arial"/>
                <a:cs typeface="Arial"/>
                <a:sym typeface="Arial"/>
              </a:rPr>
              <a:t>AllegroGraph is a Multi-model (Document and Graph) database technology which enables the  businesses to extract insightful decisions  and predictive analytics from their highly complex, distributed data that can’t be answered with conventional databases.</a:t>
            </a:r>
            <a:endParaRPr sz="2200">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latin typeface="Arial"/>
                <a:ea typeface="Arial"/>
                <a:cs typeface="Arial"/>
                <a:sym typeface="Arial"/>
              </a:rPr>
              <a:t>AllegroGraph uses efficient memory management along  with disk-based storage, enabling it to scale to billions of triples/documents</a:t>
            </a:r>
            <a:endParaRPr sz="2200">
              <a:latin typeface="Arial"/>
              <a:ea typeface="Arial"/>
              <a:cs typeface="Arial"/>
              <a:sym typeface="Arial"/>
            </a:endParaRPr>
          </a:p>
          <a:p>
            <a:pPr indent="-368300" lvl="0" marL="457200" rtl="0" algn="l">
              <a:lnSpc>
                <a:spcPct val="115000"/>
              </a:lnSpc>
              <a:spcBef>
                <a:spcPts val="0"/>
              </a:spcBef>
              <a:spcAft>
                <a:spcPts val="0"/>
              </a:spcAft>
              <a:buSzPts val="2200"/>
              <a:buChar char="●"/>
            </a:pPr>
            <a:r>
              <a:rPr b="1" lang="en-US" sz="2200" u="sng">
                <a:latin typeface="Arial"/>
                <a:ea typeface="Arial"/>
                <a:cs typeface="Arial"/>
                <a:sym typeface="Arial"/>
              </a:rPr>
              <a:t>Advantages:</a:t>
            </a:r>
            <a:endParaRPr b="1" sz="2200" u="sng">
              <a:latin typeface="Arial"/>
              <a:ea typeface="Arial"/>
              <a:cs typeface="Arial"/>
              <a:sym typeface="Arial"/>
            </a:endParaRPr>
          </a:p>
          <a:p>
            <a:pPr indent="203200" lvl="0" marL="457200" rtl="0" algn="l">
              <a:lnSpc>
                <a:spcPct val="115000"/>
              </a:lnSpc>
              <a:spcBef>
                <a:spcPts val="0"/>
              </a:spcBef>
              <a:spcAft>
                <a:spcPts val="0"/>
              </a:spcAft>
              <a:buSzPts val="2200"/>
              <a:buChar char="●"/>
            </a:pPr>
            <a:r>
              <a:rPr lang="en-US" sz="2200">
                <a:latin typeface="Arial"/>
                <a:ea typeface="Arial"/>
                <a:cs typeface="Arial"/>
                <a:sym typeface="Arial"/>
              </a:rPr>
              <a:t>Supports SPARQL is used as query </a:t>
            </a:r>
            <a:r>
              <a:rPr lang="en-US" sz="2200">
                <a:latin typeface="Arial"/>
                <a:ea typeface="Arial"/>
                <a:cs typeface="Arial"/>
                <a:sym typeface="Arial"/>
              </a:rPr>
              <a:t>language</a:t>
            </a:r>
            <a:r>
              <a:rPr lang="en-US" sz="2200">
                <a:latin typeface="Arial"/>
                <a:ea typeface="Arial"/>
                <a:cs typeface="Arial"/>
                <a:sym typeface="Arial"/>
              </a:rPr>
              <a:t>,REStful HTTP API,</a:t>
            </a:r>
            <a:r>
              <a:rPr lang="en-US" sz="2200">
                <a:latin typeface="Arial"/>
                <a:ea typeface="Arial"/>
                <a:cs typeface="Arial"/>
                <a:sym typeface="Arial"/>
              </a:rPr>
              <a:t>programming</a:t>
            </a:r>
            <a:r>
              <a:rPr lang="en-US" sz="2200">
                <a:latin typeface="Arial"/>
                <a:ea typeface="Arial"/>
                <a:cs typeface="Arial"/>
                <a:sym typeface="Arial"/>
              </a:rPr>
              <a:t> languages such as C#,JAVA,Python,Scala.</a:t>
            </a:r>
            <a:endParaRPr sz="2200">
              <a:latin typeface="Arial"/>
              <a:ea typeface="Arial"/>
              <a:cs typeface="Arial"/>
              <a:sym typeface="Arial"/>
            </a:endParaRPr>
          </a:p>
          <a:p>
            <a:pPr indent="203200" lvl="0" marL="457200" rtl="0" algn="l">
              <a:lnSpc>
                <a:spcPct val="115000"/>
              </a:lnSpc>
              <a:spcBef>
                <a:spcPts val="0"/>
              </a:spcBef>
              <a:spcAft>
                <a:spcPts val="0"/>
              </a:spcAft>
              <a:buSzPts val="2200"/>
              <a:buChar char="●"/>
            </a:pPr>
            <a:r>
              <a:rPr lang="en-US" sz="2200">
                <a:latin typeface="Arial"/>
                <a:ea typeface="Arial"/>
                <a:cs typeface="Arial"/>
                <a:sym typeface="Arial"/>
              </a:rPr>
              <a:t>Sorted quintuple indices that will index every primary and non-primary field so users never have to worry about whether a certain field is indexed or not.</a:t>
            </a:r>
            <a:endParaRPr sz="2200">
              <a:latin typeface="Arial"/>
              <a:ea typeface="Arial"/>
              <a:cs typeface="Arial"/>
              <a:sym typeface="Arial"/>
            </a:endParaRPr>
          </a:p>
          <a:p>
            <a:pPr indent="203200" lvl="0" marL="457200" rtl="0" algn="l">
              <a:lnSpc>
                <a:spcPct val="115000"/>
              </a:lnSpc>
              <a:spcBef>
                <a:spcPts val="0"/>
              </a:spcBef>
              <a:spcAft>
                <a:spcPts val="0"/>
              </a:spcAft>
              <a:buSzPts val="2200"/>
              <a:buChar char="●"/>
            </a:pPr>
            <a:r>
              <a:rPr lang="en-US" sz="2200">
                <a:latin typeface="Arial"/>
                <a:ea typeface="Arial"/>
                <a:cs typeface="Arial"/>
                <a:sym typeface="Arial"/>
              </a:rPr>
              <a:t>Supports ACID property,Transactions: Commit, Rollback, and Checkpointing.</a:t>
            </a:r>
            <a:endParaRPr sz="2200">
              <a:latin typeface="Arial"/>
              <a:ea typeface="Arial"/>
              <a:cs typeface="Arial"/>
              <a:sym typeface="Arial"/>
            </a:endParaRPr>
          </a:p>
          <a:p>
            <a:pPr indent="0" lvl="0" marL="2286000" rtl="0" algn="l">
              <a:lnSpc>
                <a:spcPct val="115000"/>
              </a:lnSpc>
              <a:spcBef>
                <a:spcPts val="1000"/>
              </a:spcBef>
              <a:spcAft>
                <a:spcPts val="0"/>
              </a:spcAft>
              <a:buNone/>
            </a:pPr>
            <a:r>
              <a:t/>
            </a:r>
            <a:endParaRPr sz="2200">
              <a:solidFill>
                <a:srgbClr val="222222"/>
              </a:solidFill>
              <a:highlight>
                <a:srgbClr val="F8F8F8"/>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 type="body"/>
          </p:nvPr>
        </p:nvSpPr>
        <p:spPr>
          <a:xfrm>
            <a:off x="0" y="0"/>
            <a:ext cx="12134400" cy="67458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t/>
            </a:r>
            <a:endParaRPr i="1" sz="2200">
              <a:latin typeface="Arial"/>
              <a:ea typeface="Arial"/>
              <a:cs typeface="Arial"/>
              <a:sym typeface="Arial"/>
            </a:endParaRPr>
          </a:p>
          <a:p>
            <a:pPr indent="0" lvl="0" marL="0" rtl="0" algn="l">
              <a:spcBef>
                <a:spcPts val="800"/>
              </a:spcBef>
              <a:spcAft>
                <a:spcPts val="0"/>
              </a:spcAft>
              <a:buNone/>
            </a:pPr>
            <a:r>
              <a:t/>
            </a:r>
            <a:endParaRPr i="1" sz="2200">
              <a:latin typeface="Arial"/>
              <a:ea typeface="Arial"/>
              <a:cs typeface="Arial"/>
              <a:sym typeface="Arial"/>
            </a:endParaRPr>
          </a:p>
          <a:p>
            <a:pPr indent="0" lvl="0" marL="0" rtl="0" algn="l">
              <a:spcBef>
                <a:spcPts val="800"/>
              </a:spcBef>
              <a:spcAft>
                <a:spcPts val="0"/>
              </a:spcAft>
              <a:buNone/>
            </a:pPr>
            <a:r>
              <a:t/>
            </a:r>
            <a:endParaRPr i="1" sz="2200">
              <a:latin typeface="Arial"/>
              <a:ea typeface="Arial"/>
              <a:cs typeface="Arial"/>
              <a:sym typeface="Arial"/>
            </a:endParaRPr>
          </a:p>
          <a:p>
            <a:pPr indent="0" lvl="0" marL="0" rtl="0" algn="l">
              <a:spcBef>
                <a:spcPts val="800"/>
              </a:spcBef>
              <a:spcAft>
                <a:spcPts val="0"/>
              </a:spcAft>
              <a:buNone/>
            </a:pPr>
            <a:r>
              <a:t/>
            </a:r>
            <a:endParaRPr i="1" sz="2200">
              <a:latin typeface="Arial"/>
              <a:ea typeface="Arial"/>
              <a:cs typeface="Arial"/>
              <a:sym typeface="Arial"/>
            </a:endParaRPr>
          </a:p>
          <a:p>
            <a:pPr indent="0" lvl="0" marL="0" rtl="0" algn="l">
              <a:spcBef>
                <a:spcPts val="800"/>
              </a:spcBef>
              <a:spcAft>
                <a:spcPts val="0"/>
              </a:spcAft>
              <a:buNone/>
            </a:pPr>
            <a:r>
              <a:t/>
            </a:r>
            <a:endParaRPr i="1" sz="2200">
              <a:latin typeface="Arial"/>
              <a:ea typeface="Arial"/>
              <a:cs typeface="Arial"/>
              <a:sym typeface="Arial"/>
            </a:endParaRPr>
          </a:p>
          <a:p>
            <a:pPr indent="0" lvl="0" marL="0" rtl="0" algn="l">
              <a:spcBef>
                <a:spcPts val="800"/>
              </a:spcBef>
              <a:spcAft>
                <a:spcPts val="0"/>
              </a:spcAft>
              <a:buNone/>
            </a:pPr>
            <a:r>
              <a:t/>
            </a:r>
            <a:endParaRPr i="1" sz="2200">
              <a:latin typeface="Arial"/>
              <a:ea typeface="Arial"/>
              <a:cs typeface="Arial"/>
              <a:sym typeface="Arial"/>
            </a:endParaRPr>
          </a:p>
          <a:p>
            <a:pPr indent="0" lvl="0" marL="0" rtl="0" algn="l">
              <a:spcBef>
                <a:spcPts val="800"/>
              </a:spcBef>
              <a:spcAft>
                <a:spcPts val="0"/>
              </a:spcAft>
              <a:buNone/>
            </a:pPr>
            <a:r>
              <a:t/>
            </a:r>
            <a:endParaRPr i="1" sz="2200">
              <a:latin typeface="Arial"/>
              <a:ea typeface="Arial"/>
              <a:cs typeface="Arial"/>
              <a:sym typeface="Arial"/>
            </a:endParaRPr>
          </a:p>
          <a:p>
            <a:pPr indent="203200" lvl="0" marL="457200" rtl="0" algn="l">
              <a:spcBef>
                <a:spcPts val="800"/>
              </a:spcBef>
              <a:spcAft>
                <a:spcPts val="0"/>
              </a:spcAft>
              <a:buSzPts val="2200"/>
              <a:buChar char="➔"/>
            </a:pPr>
            <a:r>
              <a:rPr lang="en-US" sz="2200">
                <a:latin typeface="Arial"/>
                <a:ea typeface="Arial"/>
                <a:cs typeface="Arial"/>
                <a:sym typeface="Arial"/>
              </a:rPr>
              <a:t>Single query can be formed by combining Geospatial,Temporal,Social Network Analytics and Reasoning.</a:t>
            </a:r>
            <a:endParaRPr sz="2200">
              <a:latin typeface="Arial"/>
              <a:ea typeface="Arial"/>
              <a:cs typeface="Arial"/>
              <a:sym typeface="Arial"/>
            </a:endParaRPr>
          </a:p>
          <a:p>
            <a:pPr indent="203200" lvl="0" marL="457200" rtl="0" algn="l">
              <a:spcBef>
                <a:spcPts val="800"/>
              </a:spcBef>
              <a:spcAft>
                <a:spcPts val="0"/>
              </a:spcAft>
              <a:buSzPts val="2200"/>
              <a:buChar char="➔"/>
            </a:pPr>
            <a:r>
              <a:rPr lang="en-US" sz="2200">
                <a:latin typeface="Arial"/>
                <a:ea typeface="Arial"/>
                <a:cs typeface="Arial"/>
                <a:sym typeface="Arial"/>
              </a:rPr>
              <a:t>Cloud-Hosted AllegroGraph - Amazon EC2.</a:t>
            </a:r>
            <a:endParaRPr i="1" sz="2200">
              <a:latin typeface="Arial"/>
              <a:ea typeface="Arial"/>
              <a:cs typeface="Arial"/>
              <a:sym typeface="Arial"/>
            </a:endParaRPr>
          </a:p>
          <a:p>
            <a:pPr indent="0" lvl="0" marL="0" rtl="0" algn="l">
              <a:spcBef>
                <a:spcPts val="800"/>
              </a:spcBef>
              <a:spcAft>
                <a:spcPts val="0"/>
              </a:spcAft>
              <a:buNone/>
            </a:pPr>
            <a:r>
              <a:rPr b="1" lang="en-US" sz="2200" u="sng">
                <a:latin typeface="Arial"/>
                <a:ea typeface="Arial"/>
                <a:cs typeface="Arial"/>
                <a:sym typeface="Arial"/>
              </a:rPr>
              <a:t>Limitations:</a:t>
            </a:r>
            <a:endParaRPr b="1" sz="2200" u="sng">
              <a:latin typeface="Arial"/>
              <a:ea typeface="Arial"/>
              <a:cs typeface="Arial"/>
              <a:sym typeface="Arial"/>
            </a:endParaRPr>
          </a:p>
          <a:p>
            <a:pPr indent="-25400" lvl="0" marL="457200" rtl="0" algn="l">
              <a:spcBef>
                <a:spcPts val="800"/>
              </a:spcBef>
              <a:spcAft>
                <a:spcPts val="0"/>
              </a:spcAft>
              <a:buSzPts val="2200"/>
              <a:buChar char="●"/>
            </a:pPr>
            <a:r>
              <a:rPr lang="en-US" sz="2200">
                <a:latin typeface="Arial"/>
                <a:ea typeface="Arial"/>
                <a:cs typeface="Arial"/>
                <a:sym typeface="Arial"/>
              </a:rPr>
              <a:t>Focuses on geo-temporal reasoning and social network analysis.</a:t>
            </a:r>
            <a:endParaRPr sz="2200">
              <a:latin typeface="Arial"/>
              <a:ea typeface="Arial"/>
              <a:cs typeface="Arial"/>
              <a:sym typeface="Arial"/>
            </a:endParaRPr>
          </a:p>
          <a:p>
            <a:pPr indent="-25400" lvl="0" marL="457200" rtl="0" algn="l">
              <a:spcBef>
                <a:spcPts val="800"/>
              </a:spcBef>
              <a:spcAft>
                <a:spcPts val="0"/>
              </a:spcAft>
              <a:buSzPts val="2200"/>
              <a:buChar char="●"/>
            </a:pPr>
            <a:r>
              <a:rPr lang="en-US" sz="2200">
                <a:latin typeface="Arial"/>
                <a:ea typeface="Arial"/>
                <a:cs typeface="Arial"/>
                <a:sym typeface="Arial"/>
              </a:rPr>
              <a:t>Expensive</a:t>
            </a:r>
            <a:r>
              <a:rPr lang="en-US" sz="2200">
                <a:latin typeface="Arial"/>
                <a:ea typeface="Arial"/>
                <a:cs typeface="Arial"/>
                <a:sym typeface="Arial"/>
              </a:rPr>
              <a:t> as compared to other databases.</a:t>
            </a:r>
            <a:endParaRPr sz="2200">
              <a:latin typeface="Arial"/>
              <a:ea typeface="Arial"/>
              <a:cs typeface="Arial"/>
              <a:sym typeface="Arial"/>
            </a:endParaRPr>
          </a:p>
          <a:p>
            <a:pPr indent="0" lvl="0" marL="0" rtl="0" algn="l">
              <a:spcBef>
                <a:spcPts val="800"/>
              </a:spcBef>
              <a:spcAft>
                <a:spcPts val="0"/>
              </a:spcAft>
              <a:buNone/>
            </a:pPr>
            <a:r>
              <a:rPr b="1" lang="en-US" sz="2200" u="sng">
                <a:latin typeface="Arial"/>
                <a:ea typeface="Arial"/>
                <a:cs typeface="Arial"/>
                <a:sym typeface="Arial"/>
              </a:rPr>
              <a:t>Use Case:</a:t>
            </a:r>
            <a:endParaRPr b="1" sz="2200" u="sng">
              <a:latin typeface="Arial"/>
              <a:ea typeface="Arial"/>
              <a:cs typeface="Arial"/>
              <a:sym typeface="Arial"/>
            </a:endParaRPr>
          </a:p>
          <a:p>
            <a:pPr indent="-25400" lvl="0" marL="457200" rtl="0" algn="l">
              <a:spcBef>
                <a:spcPts val="800"/>
              </a:spcBef>
              <a:spcAft>
                <a:spcPts val="0"/>
              </a:spcAft>
              <a:buSzPts val="2200"/>
              <a:buChar char="●"/>
            </a:pPr>
            <a:r>
              <a:rPr lang="en-US" sz="2200">
                <a:latin typeface="Arial"/>
                <a:ea typeface="Arial"/>
                <a:cs typeface="Arial"/>
                <a:sym typeface="Arial"/>
              </a:rPr>
              <a:t>Currently in use in open source, commercial, and US Department of Defense projects.</a:t>
            </a:r>
            <a:endParaRPr sz="2200">
              <a:latin typeface="Arial"/>
              <a:ea typeface="Arial"/>
              <a:cs typeface="Arial"/>
              <a:sym typeface="Arial"/>
            </a:endParaRPr>
          </a:p>
        </p:txBody>
      </p:sp>
      <p:pic>
        <p:nvPicPr>
          <p:cNvPr id="154" name="Google Shape;154;p23"/>
          <p:cNvPicPr preferRelativeResize="0"/>
          <p:nvPr/>
        </p:nvPicPr>
        <p:blipFill>
          <a:blip r:embed="rId3">
            <a:alphaModFix/>
          </a:blip>
          <a:stretch>
            <a:fillRect/>
          </a:stretch>
        </p:blipFill>
        <p:spPr>
          <a:xfrm>
            <a:off x="680600" y="67350"/>
            <a:ext cx="6141049" cy="3236900"/>
          </a:xfrm>
          <a:prstGeom prst="rect">
            <a:avLst/>
          </a:prstGeom>
          <a:noFill/>
          <a:ln>
            <a:noFill/>
          </a:ln>
        </p:spPr>
      </p:pic>
      <p:pic>
        <p:nvPicPr>
          <p:cNvPr id="155" name="Google Shape;155;p23"/>
          <p:cNvPicPr preferRelativeResize="0"/>
          <p:nvPr/>
        </p:nvPicPr>
        <p:blipFill>
          <a:blip r:embed="rId4">
            <a:alphaModFix/>
          </a:blip>
          <a:stretch>
            <a:fillRect/>
          </a:stretch>
        </p:blipFill>
        <p:spPr>
          <a:xfrm>
            <a:off x="7483725" y="277300"/>
            <a:ext cx="2676844" cy="407900"/>
          </a:xfrm>
          <a:prstGeom prst="rect">
            <a:avLst/>
          </a:prstGeom>
          <a:noFill/>
          <a:ln>
            <a:noFill/>
          </a:ln>
        </p:spPr>
      </p:pic>
      <p:pic>
        <p:nvPicPr>
          <p:cNvPr id="156" name="Google Shape;156;p23"/>
          <p:cNvPicPr preferRelativeResize="0"/>
          <p:nvPr/>
        </p:nvPicPr>
        <p:blipFill>
          <a:blip r:embed="rId5">
            <a:alphaModFix/>
          </a:blip>
          <a:stretch>
            <a:fillRect/>
          </a:stretch>
        </p:blipFill>
        <p:spPr>
          <a:xfrm>
            <a:off x="7017174" y="1008125"/>
            <a:ext cx="4189400" cy="159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100" y="0"/>
            <a:ext cx="12192000" cy="8325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US"/>
              <a:t>Neo4J</a:t>
            </a:r>
            <a:endParaRPr/>
          </a:p>
        </p:txBody>
      </p:sp>
      <p:sp>
        <p:nvSpPr>
          <p:cNvPr id="162" name="Google Shape;162;p24"/>
          <p:cNvSpPr txBox="1"/>
          <p:nvPr>
            <p:ph idx="1" type="body"/>
          </p:nvPr>
        </p:nvSpPr>
        <p:spPr>
          <a:xfrm>
            <a:off x="0" y="902700"/>
            <a:ext cx="12192000" cy="5867400"/>
          </a:xfrm>
          <a:prstGeom prst="rect">
            <a:avLst/>
          </a:prstGeom>
          <a:noFill/>
          <a:ln>
            <a:noFill/>
          </a:ln>
        </p:spPr>
        <p:txBody>
          <a:bodyPr anchorCtr="0" anchor="t" bIns="45700" lIns="91425" spcFirstLastPara="1" rIns="91425" wrap="square" tIns="45700">
            <a:noAutofit/>
          </a:bodyPr>
          <a:lstStyle/>
          <a:p>
            <a:pPr indent="-262572" lvl="0" marL="228600" rtl="0" algn="l">
              <a:lnSpc>
                <a:spcPct val="110000"/>
              </a:lnSpc>
              <a:spcBef>
                <a:spcPts val="1000"/>
              </a:spcBef>
              <a:spcAft>
                <a:spcPts val="0"/>
              </a:spcAft>
              <a:buSzPts val="2200"/>
              <a:buChar char="●"/>
            </a:pPr>
            <a:r>
              <a:rPr lang="en-US" sz="2200">
                <a:latin typeface="Arial"/>
                <a:ea typeface="Arial"/>
                <a:cs typeface="Arial"/>
                <a:sym typeface="Arial"/>
              </a:rPr>
              <a:t>It is a fully </a:t>
            </a:r>
            <a:r>
              <a:rPr b="1" i="1" lang="en-US" sz="2200">
                <a:latin typeface="Arial"/>
                <a:ea typeface="Arial"/>
                <a:cs typeface="Arial"/>
                <a:sym typeface="Arial"/>
              </a:rPr>
              <a:t>transactional</a:t>
            </a:r>
            <a:r>
              <a:rPr lang="en-US" sz="2200">
                <a:latin typeface="Arial"/>
                <a:ea typeface="Arial"/>
                <a:cs typeface="Arial"/>
                <a:sym typeface="Arial"/>
              </a:rPr>
              <a:t> open-source graph database and a </a:t>
            </a:r>
            <a:r>
              <a:rPr b="1" i="1" lang="en-US" sz="2200">
                <a:latin typeface="Arial"/>
                <a:ea typeface="Arial"/>
                <a:cs typeface="Arial"/>
                <a:sym typeface="Arial"/>
              </a:rPr>
              <a:t>persistent java engine </a:t>
            </a:r>
            <a:r>
              <a:rPr lang="en-US" sz="2200">
                <a:latin typeface="Arial"/>
                <a:ea typeface="Arial"/>
                <a:cs typeface="Arial"/>
                <a:sym typeface="Arial"/>
              </a:rPr>
              <a:t>which helps to store structures in the form of graphs i.e. nodes and relationships instead of tables or documents. It was created in 2007.</a:t>
            </a:r>
            <a:endParaRPr sz="2200">
              <a:latin typeface="Arial"/>
              <a:ea typeface="Arial"/>
              <a:cs typeface="Arial"/>
              <a:sym typeface="Arial"/>
            </a:endParaRPr>
          </a:p>
          <a:p>
            <a:pPr indent="-262572" lvl="0" marL="228600" rtl="0" algn="l">
              <a:lnSpc>
                <a:spcPct val="110000"/>
              </a:lnSpc>
              <a:spcBef>
                <a:spcPts val="1000"/>
              </a:spcBef>
              <a:spcAft>
                <a:spcPts val="0"/>
              </a:spcAft>
              <a:buSzPts val="2200"/>
              <a:buChar char="●"/>
            </a:pPr>
            <a:r>
              <a:rPr lang="en-US" sz="2200">
                <a:latin typeface="Arial"/>
                <a:ea typeface="Arial"/>
                <a:cs typeface="Arial"/>
                <a:sym typeface="Arial"/>
              </a:rPr>
              <a:t>It helps us find several hidden connections inside a big data and find </a:t>
            </a:r>
            <a:r>
              <a:rPr b="1" i="1" lang="en-US" sz="2200">
                <a:latin typeface="Arial"/>
                <a:ea typeface="Arial"/>
                <a:cs typeface="Arial"/>
                <a:sym typeface="Arial"/>
              </a:rPr>
              <a:t>links</a:t>
            </a:r>
            <a:r>
              <a:rPr lang="en-US" sz="2200">
                <a:latin typeface="Arial"/>
                <a:ea typeface="Arial"/>
                <a:cs typeface="Arial"/>
                <a:sym typeface="Arial"/>
              </a:rPr>
              <a:t> between them with the help of its </a:t>
            </a:r>
            <a:r>
              <a:rPr b="1" i="1" lang="en-US" sz="2200">
                <a:latin typeface="Arial"/>
                <a:ea typeface="Arial"/>
                <a:cs typeface="Arial"/>
                <a:sym typeface="Arial"/>
              </a:rPr>
              <a:t>visually interactive graphs</a:t>
            </a:r>
            <a:r>
              <a:rPr lang="en-US" sz="2200">
                <a:latin typeface="Arial"/>
                <a:ea typeface="Arial"/>
                <a:cs typeface="Arial"/>
                <a:sym typeface="Arial"/>
              </a:rPr>
              <a:t>.</a:t>
            </a:r>
            <a:endParaRPr sz="2200">
              <a:latin typeface="Arial"/>
              <a:ea typeface="Arial"/>
              <a:cs typeface="Arial"/>
              <a:sym typeface="Arial"/>
            </a:endParaRPr>
          </a:p>
          <a:p>
            <a:pPr indent="-262572" lvl="0" marL="228600" rtl="0" algn="l">
              <a:lnSpc>
                <a:spcPct val="110000"/>
              </a:lnSpc>
              <a:spcBef>
                <a:spcPts val="1000"/>
              </a:spcBef>
              <a:spcAft>
                <a:spcPts val="0"/>
              </a:spcAft>
              <a:buSzPts val="2200"/>
              <a:buChar char="●"/>
            </a:pPr>
            <a:r>
              <a:rPr lang="en-US" sz="2200">
                <a:latin typeface="Arial"/>
                <a:ea typeface="Arial"/>
                <a:cs typeface="Arial"/>
                <a:sym typeface="Arial"/>
              </a:rPr>
              <a:t>Neo4j is a </a:t>
            </a:r>
            <a:r>
              <a:rPr b="1" i="1" lang="en-US" sz="2200">
                <a:latin typeface="Arial"/>
                <a:ea typeface="Arial"/>
                <a:cs typeface="Arial"/>
                <a:sym typeface="Arial"/>
              </a:rPr>
              <a:t>native graph database</a:t>
            </a:r>
            <a:r>
              <a:rPr lang="en-US" sz="2200">
                <a:latin typeface="Arial"/>
                <a:ea typeface="Arial"/>
                <a:cs typeface="Arial"/>
                <a:sym typeface="Arial"/>
              </a:rPr>
              <a:t>, which means that it implements a true graph model all the way down to the storage level. We can </a:t>
            </a:r>
            <a:r>
              <a:rPr b="1" i="1" lang="en-US" sz="2200">
                <a:latin typeface="Arial"/>
                <a:ea typeface="Arial"/>
                <a:cs typeface="Arial"/>
                <a:sym typeface="Arial"/>
              </a:rPr>
              <a:t>store and manage the data </a:t>
            </a:r>
            <a:r>
              <a:rPr lang="en-US" sz="2200">
                <a:latin typeface="Arial"/>
                <a:ea typeface="Arial"/>
                <a:cs typeface="Arial"/>
                <a:sym typeface="Arial"/>
              </a:rPr>
              <a:t>in a highly disciplined manner.</a:t>
            </a:r>
            <a:endParaRPr sz="2200">
              <a:latin typeface="Arial"/>
              <a:ea typeface="Arial"/>
              <a:cs typeface="Arial"/>
              <a:sym typeface="Arial"/>
            </a:endParaRPr>
          </a:p>
          <a:p>
            <a:pPr indent="-262572" lvl="0" marL="228600" rtl="0" algn="l">
              <a:lnSpc>
                <a:spcPct val="110000"/>
              </a:lnSpc>
              <a:spcBef>
                <a:spcPts val="1000"/>
              </a:spcBef>
              <a:spcAft>
                <a:spcPts val="0"/>
              </a:spcAft>
              <a:buSzPts val="2200"/>
              <a:buChar char="●"/>
            </a:pPr>
            <a:r>
              <a:rPr lang="en-US" sz="2200">
                <a:latin typeface="Arial"/>
                <a:ea typeface="Arial"/>
                <a:cs typeface="Arial"/>
                <a:sym typeface="Arial"/>
              </a:rPr>
              <a:t> Enterprise edition and community edition mostly differ in greater scalability of the database, strong management of database locks, detailed monitoring of the system, high cache memory performance, an existence online backup along with some others.</a:t>
            </a:r>
            <a:endParaRPr sz="2200">
              <a:latin typeface="Arial"/>
              <a:ea typeface="Arial"/>
              <a:cs typeface="Arial"/>
              <a:sym typeface="Arial"/>
            </a:endParaRPr>
          </a:p>
          <a:p>
            <a:pPr indent="-254000" lvl="0" marL="228600" rtl="0" algn="l">
              <a:spcBef>
                <a:spcPts val="1000"/>
              </a:spcBef>
              <a:spcAft>
                <a:spcPts val="0"/>
              </a:spcAft>
              <a:buSzPts val="2200"/>
              <a:buChar char="●"/>
            </a:pPr>
            <a:r>
              <a:rPr lang="en-US" sz="2200">
                <a:latin typeface="Arial"/>
                <a:ea typeface="Arial"/>
                <a:cs typeface="Arial"/>
                <a:sym typeface="Arial"/>
              </a:rPr>
              <a:t>Few </a:t>
            </a:r>
            <a:r>
              <a:rPr b="1" i="1" lang="en-US" sz="2200">
                <a:latin typeface="Arial"/>
                <a:ea typeface="Arial"/>
                <a:cs typeface="Arial"/>
                <a:sym typeface="Arial"/>
              </a:rPr>
              <a:t>use-cases of Neo4J </a:t>
            </a:r>
            <a:r>
              <a:rPr lang="en-US" sz="2200">
                <a:latin typeface="Arial"/>
                <a:ea typeface="Arial"/>
                <a:cs typeface="Arial"/>
                <a:sym typeface="Arial"/>
              </a:rPr>
              <a:t>are real-time recommendations, identity and access management, network and IT operations, fraud detection, knowledge graphs, anti-money laundering, graph analytics and algorithms, graph powered AI, smart homes, IOT.</a:t>
            </a:r>
            <a:endParaRPr sz="2200">
              <a:latin typeface="Arial"/>
              <a:ea typeface="Arial"/>
              <a:cs typeface="Arial"/>
              <a:sym typeface="Arial"/>
            </a:endParaRPr>
          </a:p>
          <a:p>
            <a:pPr indent="-122872" lvl="0" marL="228600" rtl="0" algn="l">
              <a:lnSpc>
                <a:spcPct val="110000"/>
              </a:lnSpc>
              <a:spcBef>
                <a:spcPts val="1000"/>
              </a:spcBef>
              <a:spcAft>
                <a:spcPts val="0"/>
              </a:spcAft>
              <a:buSzPts val="1800"/>
              <a:buNone/>
            </a:pPr>
            <a:r>
              <a:t/>
            </a:r>
            <a:endParaRPr sz="2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75" y="0"/>
            <a:ext cx="12192000" cy="10356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US"/>
              <a:t>Neo4J</a:t>
            </a:r>
            <a:endParaRPr/>
          </a:p>
        </p:txBody>
      </p:sp>
      <p:sp>
        <p:nvSpPr>
          <p:cNvPr id="168" name="Google Shape;168;p25"/>
          <p:cNvSpPr txBox="1"/>
          <p:nvPr>
            <p:ph idx="1" type="body"/>
          </p:nvPr>
        </p:nvSpPr>
        <p:spPr>
          <a:xfrm>
            <a:off x="0" y="1035600"/>
            <a:ext cx="12192000" cy="5822400"/>
          </a:xfrm>
          <a:prstGeom prst="rect">
            <a:avLst/>
          </a:prstGeom>
          <a:noFill/>
          <a:ln>
            <a:noFill/>
          </a:ln>
        </p:spPr>
        <p:txBody>
          <a:bodyPr anchorCtr="0" anchor="t" bIns="45700" lIns="91425" spcFirstLastPara="1" rIns="91425" wrap="square" tIns="45700">
            <a:noAutofit/>
          </a:bodyPr>
          <a:lstStyle/>
          <a:p>
            <a:pPr indent="-254000" lvl="0" marL="228600" rtl="0" algn="l">
              <a:lnSpc>
                <a:spcPct val="120000"/>
              </a:lnSpc>
              <a:spcBef>
                <a:spcPts val="1000"/>
              </a:spcBef>
              <a:spcAft>
                <a:spcPts val="0"/>
              </a:spcAft>
              <a:buSzPts val="2200"/>
              <a:buFont typeface="Arial"/>
              <a:buChar char="●"/>
            </a:pPr>
            <a:r>
              <a:rPr lang="en-US" sz="2200">
                <a:latin typeface="Arial"/>
                <a:ea typeface="Arial"/>
                <a:cs typeface="Arial"/>
                <a:sym typeface="Arial"/>
              </a:rPr>
              <a:t>Neo4J can run in both </a:t>
            </a:r>
            <a:r>
              <a:rPr b="1" i="1" lang="en-US" sz="2200">
                <a:latin typeface="Arial"/>
                <a:ea typeface="Arial"/>
                <a:cs typeface="Arial"/>
                <a:sym typeface="Arial"/>
              </a:rPr>
              <a:t>embedded mode </a:t>
            </a:r>
            <a:r>
              <a:rPr lang="en-US" sz="2200">
                <a:latin typeface="Arial"/>
                <a:ea typeface="Arial"/>
                <a:cs typeface="Arial"/>
                <a:sym typeface="Arial"/>
              </a:rPr>
              <a:t>(it can be invoked or used in other applications by calling for Neo4J libraries) and </a:t>
            </a:r>
            <a:r>
              <a:rPr b="1" i="1" lang="en-US" sz="2200">
                <a:latin typeface="Arial"/>
                <a:ea typeface="Arial"/>
                <a:cs typeface="Arial"/>
                <a:sym typeface="Arial"/>
              </a:rPr>
              <a:t>sever mode </a:t>
            </a:r>
            <a:r>
              <a:rPr lang="en-US" sz="2200">
                <a:latin typeface="Arial"/>
                <a:ea typeface="Arial"/>
                <a:cs typeface="Arial"/>
                <a:sym typeface="Arial"/>
              </a:rPr>
              <a:t>(Neo4J server includes HTTP server that can host Neo4J browser).  Server mode is usually a </a:t>
            </a:r>
            <a:r>
              <a:rPr b="1" i="1" lang="en-US" sz="2200">
                <a:latin typeface="Arial"/>
                <a:ea typeface="Arial"/>
                <a:cs typeface="Arial"/>
                <a:sym typeface="Arial"/>
              </a:rPr>
              <a:t>common</a:t>
            </a:r>
            <a:r>
              <a:rPr lang="en-US" sz="2200">
                <a:latin typeface="Arial"/>
                <a:ea typeface="Arial"/>
                <a:cs typeface="Arial"/>
                <a:sym typeface="Arial"/>
              </a:rPr>
              <a:t> </a:t>
            </a:r>
            <a:r>
              <a:rPr b="1" i="1" lang="en-US" sz="2200">
                <a:latin typeface="Arial"/>
                <a:ea typeface="Arial"/>
                <a:cs typeface="Arial"/>
                <a:sym typeface="Arial"/>
              </a:rPr>
              <a:t>method</a:t>
            </a:r>
            <a:r>
              <a:rPr lang="en-US" sz="2200">
                <a:latin typeface="Arial"/>
                <a:ea typeface="Arial"/>
                <a:cs typeface="Arial"/>
                <a:sym typeface="Arial"/>
              </a:rPr>
              <a:t> to implement a database and on each server there is an embedded instance of Neo4J.</a:t>
            </a:r>
            <a:endParaRPr sz="2200">
              <a:latin typeface="Arial"/>
              <a:ea typeface="Arial"/>
              <a:cs typeface="Arial"/>
              <a:sym typeface="Arial"/>
            </a:endParaRPr>
          </a:p>
          <a:p>
            <a:pPr indent="-260350" lvl="0" marL="228600" rtl="0" algn="l">
              <a:lnSpc>
                <a:spcPct val="120000"/>
              </a:lnSpc>
              <a:spcBef>
                <a:spcPts val="1000"/>
              </a:spcBef>
              <a:spcAft>
                <a:spcPts val="0"/>
              </a:spcAft>
              <a:buSzPts val="2200"/>
              <a:buChar char="●"/>
            </a:pPr>
            <a:r>
              <a:rPr b="1" i="1" lang="en-US" sz="2200">
                <a:latin typeface="Arial"/>
                <a:ea typeface="Arial"/>
                <a:cs typeface="Arial"/>
                <a:sym typeface="Arial"/>
              </a:rPr>
              <a:t>Characteristics</a:t>
            </a:r>
            <a:r>
              <a:rPr lang="en-US" sz="2200">
                <a:latin typeface="Arial"/>
                <a:ea typeface="Arial"/>
                <a:cs typeface="Arial"/>
                <a:sym typeface="Arial"/>
              </a:rPr>
              <a:t> of Neo4j: </a:t>
            </a:r>
            <a:r>
              <a:rPr b="1" lang="en-US" sz="2200">
                <a:latin typeface="Arial"/>
                <a:ea typeface="Arial"/>
                <a:cs typeface="Arial"/>
                <a:sym typeface="Arial"/>
              </a:rPr>
              <a:t>Schema optional</a:t>
            </a:r>
            <a:r>
              <a:rPr lang="en-US" sz="2200">
                <a:latin typeface="Arial"/>
                <a:ea typeface="Arial"/>
                <a:cs typeface="Arial"/>
                <a:sym typeface="Arial"/>
              </a:rPr>
              <a:t> (can be schema-based or schema-less), uses </a:t>
            </a:r>
            <a:r>
              <a:rPr b="1" lang="en-US" sz="2200">
                <a:latin typeface="Arial"/>
                <a:ea typeface="Arial"/>
                <a:cs typeface="Arial"/>
                <a:sym typeface="Arial"/>
              </a:rPr>
              <a:t>property graph data model</a:t>
            </a:r>
            <a:r>
              <a:rPr lang="en-US" sz="2200">
                <a:latin typeface="Arial"/>
                <a:ea typeface="Arial"/>
                <a:cs typeface="Arial"/>
                <a:sym typeface="Arial"/>
              </a:rPr>
              <a:t>, </a:t>
            </a:r>
            <a:r>
              <a:rPr b="1" lang="en-US" sz="2200">
                <a:latin typeface="Arial"/>
                <a:ea typeface="Arial"/>
                <a:cs typeface="Arial"/>
                <a:sym typeface="Arial"/>
              </a:rPr>
              <a:t>reliable and scalable</a:t>
            </a:r>
            <a:r>
              <a:rPr lang="en-US" sz="2200">
                <a:latin typeface="Arial"/>
                <a:ea typeface="Arial"/>
                <a:cs typeface="Arial"/>
                <a:sym typeface="Arial"/>
              </a:rPr>
              <a:t>, </a:t>
            </a:r>
            <a:r>
              <a:rPr b="1" lang="en-US" sz="2200">
                <a:latin typeface="Arial"/>
                <a:ea typeface="Arial"/>
                <a:cs typeface="Arial"/>
                <a:sym typeface="Arial"/>
              </a:rPr>
              <a:t>cypher query language</a:t>
            </a:r>
            <a:r>
              <a:rPr lang="en-US" sz="2200">
                <a:latin typeface="Arial"/>
                <a:ea typeface="Arial"/>
                <a:cs typeface="Arial"/>
                <a:sym typeface="Arial"/>
              </a:rPr>
              <a:t>, HTTP API to manage the database, </a:t>
            </a:r>
            <a:r>
              <a:rPr b="1" lang="en-US" sz="2200">
                <a:latin typeface="Arial"/>
                <a:ea typeface="Arial"/>
                <a:cs typeface="Arial"/>
                <a:sym typeface="Arial"/>
              </a:rPr>
              <a:t>index support</a:t>
            </a:r>
            <a:r>
              <a:rPr lang="en-US" sz="2200">
                <a:latin typeface="Arial"/>
                <a:ea typeface="Arial"/>
                <a:cs typeface="Arial"/>
                <a:sym typeface="Arial"/>
              </a:rPr>
              <a:t> using Apache Lucence, </a:t>
            </a:r>
            <a:r>
              <a:rPr b="1" lang="en-US" sz="2200">
                <a:latin typeface="Arial"/>
                <a:ea typeface="Arial"/>
                <a:cs typeface="Arial"/>
                <a:sym typeface="Arial"/>
              </a:rPr>
              <a:t>drivers support</a:t>
            </a:r>
            <a:r>
              <a:rPr lang="en-US" sz="2200">
                <a:latin typeface="Arial"/>
                <a:ea typeface="Arial"/>
                <a:cs typeface="Arial"/>
                <a:sym typeface="Arial"/>
              </a:rPr>
              <a:t> (like java, javascript, scala), </a:t>
            </a:r>
            <a:r>
              <a:rPr b="1" lang="en-US" sz="2200">
                <a:latin typeface="Arial"/>
                <a:ea typeface="Arial"/>
                <a:cs typeface="Arial"/>
                <a:sym typeface="Arial"/>
              </a:rPr>
              <a:t>online backups</a:t>
            </a:r>
            <a:r>
              <a:rPr lang="en-US" sz="2200">
                <a:latin typeface="Arial"/>
                <a:ea typeface="Arial"/>
                <a:cs typeface="Arial"/>
                <a:sym typeface="Arial"/>
              </a:rPr>
              <a:t>, </a:t>
            </a:r>
            <a:r>
              <a:rPr b="1" lang="en-US" sz="2200">
                <a:latin typeface="Arial"/>
                <a:ea typeface="Arial"/>
                <a:cs typeface="Arial"/>
                <a:sym typeface="Arial"/>
              </a:rPr>
              <a:t>cloud enabled</a:t>
            </a:r>
            <a:r>
              <a:rPr lang="en-US" sz="2200">
                <a:latin typeface="Arial"/>
                <a:ea typeface="Arial"/>
                <a:cs typeface="Arial"/>
                <a:sym typeface="Arial"/>
              </a:rPr>
              <a:t>, </a:t>
            </a:r>
            <a:r>
              <a:rPr b="1" lang="en-US" sz="2200">
                <a:latin typeface="Arial"/>
                <a:ea typeface="Arial"/>
                <a:cs typeface="Arial"/>
                <a:sym typeface="Arial"/>
              </a:rPr>
              <a:t>exporting query data to JSON and XLS format</a:t>
            </a:r>
            <a:r>
              <a:rPr lang="en-US" sz="2200">
                <a:latin typeface="Arial"/>
                <a:ea typeface="Arial"/>
                <a:cs typeface="Arial"/>
                <a:sym typeface="Arial"/>
              </a:rPr>
              <a:t>, </a:t>
            </a:r>
            <a:r>
              <a:rPr b="1" lang="en-US" sz="2200">
                <a:latin typeface="Arial"/>
                <a:ea typeface="Arial"/>
                <a:cs typeface="Arial"/>
                <a:sym typeface="Arial"/>
              </a:rPr>
              <a:t>most active graph community</a:t>
            </a:r>
            <a:r>
              <a:rPr lang="en-US" sz="2200">
                <a:latin typeface="Arial"/>
                <a:ea typeface="Arial"/>
                <a:cs typeface="Arial"/>
                <a:sym typeface="Arial"/>
              </a:rPr>
              <a:t>, </a:t>
            </a:r>
            <a:r>
              <a:rPr b="1" lang="en-US" sz="2200">
                <a:latin typeface="Arial"/>
                <a:ea typeface="Arial"/>
                <a:cs typeface="Arial"/>
                <a:sym typeface="Arial"/>
              </a:rPr>
              <a:t>high performance</a:t>
            </a:r>
            <a:r>
              <a:rPr lang="en-US" sz="2200">
                <a:latin typeface="Arial"/>
                <a:ea typeface="Arial"/>
                <a:cs typeface="Arial"/>
                <a:sym typeface="Arial"/>
              </a:rPr>
              <a:t> because of native graph storage and processing, </a:t>
            </a:r>
            <a:r>
              <a:rPr b="1" lang="en-US" sz="2200">
                <a:latin typeface="Arial"/>
                <a:ea typeface="Arial"/>
                <a:cs typeface="Arial"/>
                <a:sym typeface="Arial"/>
              </a:rPr>
              <a:t>easy to learn and use</a:t>
            </a:r>
            <a:r>
              <a:rPr lang="en-US" sz="2200">
                <a:latin typeface="Arial"/>
                <a:ea typeface="Arial"/>
                <a:cs typeface="Arial"/>
                <a:sym typeface="Arial"/>
              </a:rPr>
              <a:t>, </a:t>
            </a:r>
            <a:r>
              <a:rPr b="1" lang="en-US" sz="2200">
                <a:latin typeface="Arial"/>
                <a:ea typeface="Arial"/>
                <a:cs typeface="Arial"/>
                <a:sym typeface="Arial"/>
              </a:rPr>
              <a:t>easy to load data</a:t>
            </a:r>
            <a:r>
              <a:rPr lang="en-US" sz="2200">
                <a:latin typeface="Arial"/>
                <a:ea typeface="Arial"/>
                <a:cs typeface="Arial"/>
                <a:sym typeface="Arial"/>
              </a:rPr>
              <a:t> into the software, </a:t>
            </a:r>
            <a:r>
              <a:rPr b="1" lang="en-US" sz="2200">
                <a:latin typeface="Arial"/>
                <a:ea typeface="Arial"/>
                <a:cs typeface="Arial"/>
                <a:sym typeface="Arial"/>
              </a:rPr>
              <a:t>whiteboard-friendly</a:t>
            </a:r>
            <a:r>
              <a:rPr lang="en-US" sz="2200">
                <a:latin typeface="Arial"/>
                <a:ea typeface="Arial"/>
                <a:cs typeface="Arial"/>
                <a:sym typeface="Arial"/>
              </a:rPr>
              <a:t> data modelling.</a:t>
            </a:r>
            <a:endParaRPr sz="2200">
              <a:latin typeface="Arial"/>
              <a:ea typeface="Arial"/>
              <a:cs typeface="Arial"/>
              <a:sym typeface="Arial"/>
            </a:endParaRPr>
          </a:p>
          <a:p>
            <a:pPr indent="-120650" lvl="0" marL="228600" rtl="0" algn="l">
              <a:lnSpc>
                <a:spcPct val="120000"/>
              </a:lnSpc>
              <a:spcBef>
                <a:spcPts val="1000"/>
              </a:spcBef>
              <a:spcAft>
                <a:spcPts val="0"/>
              </a:spcAft>
              <a:buSzPts val="1700"/>
              <a:buNone/>
            </a:pPr>
            <a:r>
              <a:t/>
            </a:r>
            <a:endParaRPr sz="2200">
              <a:latin typeface="Arial"/>
              <a:ea typeface="Arial"/>
              <a:cs typeface="Arial"/>
              <a:sym typeface="Arial"/>
            </a:endParaRPr>
          </a:p>
          <a:p>
            <a:pPr indent="-120650" lvl="0" marL="228600" rtl="0" algn="l">
              <a:lnSpc>
                <a:spcPct val="120000"/>
              </a:lnSpc>
              <a:spcBef>
                <a:spcPts val="1000"/>
              </a:spcBef>
              <a:spcAft>
                <a:spcPts val="0"/>
              </a:spcAft>
              <a:buSzPts val="1700"/>
              <a:buNone/>
            </a:pPr>
            <a:r>
              <a:t/>
            </a:r>
            <a:endParaRPr sz="2200">
              <a:latin typeface="Arial"/>
              <a:ea typeface="Arial"/>
              <a:cs typeface="Arial"/>
              <a:sym typeface="Arial"/>
            </a:endParaRPr>
          </a:p>
          <a:p>
            <a:pPr indent="-120650" lvl="0" marL="228600" rtl="0" algn="l">
              <a:lnSpc>
                <a:spcPct val="120000"/>
              </a:lnSpc>
              <a:spcBef>
                <a:spcPts val="1000"/>
              </a:spcBef>
              <a:spcAft>
                <a:spcPts val="0"/>
              </a:spcAft>
              <a:buSzPts val="1700"/>
              <a:buNone/>
            </a:pPr>
            <a:r>
              <a:t/>
            </a:r>
            <a:endParaRPr sz="22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Avenir"/>
              <a:ea typeface="Avenir"/>
              <a:cs typeface="Avenir"/>
              <a:sym typeface="Avenir"/>
            </a:endParaRPr>
          </a:p>
        </p:txBody>
      </p:sp>
      <p:sp>
        <p:nvSpPr>
          <p:cNvPr id="174" name="Google Shape;174;p26"/>
          <p:cNvSpPr/>
          <p:nvPr/>
        </p:nvSpPr>
        <p:spPr>
          <a:xfrm>
            <a:off x="3048" y="0"/>
            <a:ext cx="12188952" cy="6858000"/>
          </a:xfrm>
          <a:prstGeom prst="rect">
            <a:avLst/>
          </a:prstGeom>
          <a:solidFill>
            <a:srgbClr val="DFD9D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175" name="Google Shape;175;p26"/>
          <p:cNvGrpSpPr/>
          <p:nvPr/>
        </p:nvGrpSpPr>
        <p:grpSpPr>
          <a:xfrm flipH="1" rot="10800000">
            <a:off x="8194385" y="0"/>
            <a:ext cx="3997615" cy="6816079"/>
            <a:chOff x="8059620" y="41922"/>
            <a:chExt cx="3997615" cy="6816077"/>
          </a:xfrm>
        </p:grpSpPr>
        <p:pic>
          <p:nvPicPr>
            <p:cNvPr id="176" name="Google Shape;176;p26"/>
            <p:cNvPicPr preferRelativeResize="0"/>
            <p:nvPr/>
          </p:nvPicPr>
          <p:blipFill rotWithShape="1">
            <a:blip r:embed="rId3">
              <a:alphaModFix amt="7000"/>
            </a:blip>
            <a:srcRect b="17291" l="22818" r="0" t="0"/>
            <a:stretch/>
          </p:blipFill>
          <p:spPr>
            <a:xfrm flipH="1">
              <a:off x="8059620" y="1345934"/>
              <a:ext cx="3997615" cy="5512065"/>
            </a:xfrm>
            <a:prstGeom prst="rect">
              <a:avLst/>
            </a:prstGeom>
            <a:noFill/>
            <a:ln>
              <a:noFill/>
            </a:ln>
          </p:spPr>
        </p:pic>
        <p:pic>
          <p:nvPicPr>
            <p:cNvPr id="177" name="Google Shape;177;p26"/>
            <p:cNvPicPr preferRelativeResize="0"/>
            <p:nvPr/>
          </p:nvPicPr>
          <p:blipFill rotWithShape="1">
            <a:blip r:embed="rId4">
              <a:alphaModFix amt="15000"/>
            </a:blip>
            <a:srcRect b="0" l="0" r="40690" t="0"/>
            <a:stretch/>
          </p:blipFill>
          <p:spPr>
            <a:xfrm>
              <a:off x="8915400" y="41922"/>
              <a:ext cx="3141835" cy="6816077"/>
            </a:xfrm>
            <a:prstGeom prst="rect">
              <a:avLst/>
            </a:prstGeom>
            <a:noFill/>
            <a:ln>
              <a:noFill/>
            </a:ln>
          </p:spPr>
        </p:pic>
      </p:grpSp>
      <p:sp>
        <p:nvSpPr>
          <p:cNvPr id="178" name="Google Shape;178;p26"/>
          <p:cNvSpPr txBox="1"/>
          <p:nvPr>
            <p:ph type="title"/>
          </p:nvPr>
        </p:nvSpPr>
        <p:spPr>
          <a:xfrm>
            <a:off x="0" y="0"/>
            <a:ext cx="12085200" cy="10638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US"/>
              <a:t>Neo4J</a:t>
            </a:r>
            <a:endParaRPr/>
          </a:p>
        </p:txBody>
      </p:sp>
      <p:sp>
        <p:nvSpPr>
          <p:cNvPr id="179" name="Google Shape;179;p26"/>
          <p:cNvSpPr txBox="1"/>
          <p:nvPr>
            <p:ph idx="1" type="body"/>
          </p:nvPr>
        </p:nvSpPr>
        <p:spPr>
          <a:xfrm>
            <a:off x="3050" y="1216125"/>
            <a:ext cx="5483100" cy="5600100"/>
          </a:xfrm>
          <a:prstGeom prst="rect">
            <a:avLst/>
          </a:prstGeom>
          <a:noFill/>
          <a:ln>
            <a:noFill/>
          </a:ln>
        </p:spPr>
        <p:txBody>
          <a:bodyPr anchorCtr="0" anchor="t" bIns="45700" lIns="91425" spcFirstLastPara="1" rIns="91425" wrap="square" tIns="45700">
            <a:noAutofit/>
          </a:bodyPr>
          <a:lstStyle/>
          <a:p>
            <a:pPr indent="-254000" lvl="0" marL="228600" rtl="0" algn="l">
              <a:lnSpc>
                <a:spcPct val="100000"/>
              </a:lnSpc>
              <a:spcBef>
                <a:spcPts val="1000"/>
              </a:spcBef>
              <a:spcAft>
                <a:spcPts val="0"/>
              </a:spcAft>
              <a:buSzPts val="2200"/>
              <a:buFont typeface="Arial"/>
              <a:buChar char="●"/>
            </a:pPr>
            <a:r>
              <a:rPr lang="en-US" sz="2200">
                <a:latin typeface="Arial"/>
                <a:ea typeface="Arial"/>
                <a:cs typeface="Arial"/>
                <a:sym typeface="Arial"/>
              </a:rPr>
              <a:t>The left part of it shows the database information, node labels, relationship types, property keys.</a:t>
            </a:r>
            <a:endParaRPr sz="2200">
              <a:latin typeface="Arial"/>
              <a:ea typeface="Arial"/>
              <a:cs typeface="Arial"/>
              <a:sym typeface="Arial"/>
            </a:endParaRPr>
          </a:p>
          <a:p>
            <a:pPr indent="-260350" lvl="0" marL="228600" rtl="0" algn="l">
              <a:lnSpc>
                <a:spcPct val="100000"/>
              </a:lnSpc>
              <a:spcBef>
                <a:spcPts val="1000"/>
              </a:spcBef>
              <a:spcAft>
                <a:spcPts val="0"/>
              </a:spcAft>
              <a:buSzPts val="2200"/>
              <a:buChar char="●"/>
            </a:pPr>
            <a:r>
              <a:rPr lang="en-US" sz="2200">
                <a:latin typeface="Arial"/>
                <a:ea typeface="Arial"/>
                <a:cs typeface="Arial"/>
                <a:sym typeface="Arial"/>
              </a:rPr>
              <a:t>In the middle, there is an example with nodes and relationships and attribute names. On the top, there is a query section in cypher language.</a:t>
            </a:r>
            <a:endParaRPr sz="2200">
              <a:latin typeface="Arial"/>
              <a:ea typeface="Arial"/>
              <a:cs typeface="Arial"/>
              <a:sym typeface="Arial"/>
            </a:endParaRPr>
          </a:p>
          <a:p>
            <a:pPr indent="-260350" lvl="0" marL="228600" rtl="0" algn="l">
              <a:lnSpc>
                <a:spcPct val="100000"/>
              </a:lnSpc>
              <a:spcBef>
                <a:spcPts val="1000"/>
              </a:spcBef>
              <a:spcAft>
                <a:spcPts val="0"/>
              </a:spcAft>
              <a:buSzPts val="2200"/>
              <a:buChar char="●"/>
            </a:pPr>
            <a:r>
              <a:rPr lang="en-US" sz="2200">
                <a:latin typeface="Arial"/>
                <a:ea typeface="Arial"/>
                <a:cs typeface="Arial"/>
                <a:sym typeface="Arial"/>
              </a:rPr>
              <a:t>The right part gives similar information as the left i.e. an overview about our graph example.</a:t>
            </a:r>
            <a:endParaRPr sz="2200">
              <a:latin typeface="Arial"/>
              <a:ea typeface="Arial"/>
              <a:cs typeface="Arial"/>
              <a:sym typeface="Arial"/>
            </a:endParaRPr>
          </a:p>
          <a:p>
            <a:pPr indent="-254000" lvl="0" marL="228600" rtl="0" algn="l">
              <a:lnSpc>
                <a:spcPct val="100000"/>
              </a:lnSpc>
              <a:spcBef>
                <a:spcPts val="1000"/>
              </a:spcBef>
              <a:spcAft>
                <a:spcPts val="0"/>
              </a:spcAft>
              <a:buSzPts val="2200"/>
              <a:buChar char="●"/>
            </a:pPr>
            <a:r>
              <a:rPr b="1" i="1" lang="en-US" sz="2200">
                <a:latin typeface="Arial"/>
                <a:ea typeface="Arial"/>
                <a:cs typeface="Arial"/>
                <a:sym typeface="Arial"/>
              </a:rPr>
              <a:t>Limitation</a:t>
            </a:r>
            <a:r>
              <a:rPr lang="en-US" sz="2200">
                <a:latin typeface="Arial"/>
                <a:ea typeface="Arial"/>
                <a:cs typeface="Arial"/>
                <a:sym typeface="Arial"/>
              </a:rPr>
              <a:t> of Neo4j:</a:t>
            </a:r>
            <a:endParaRPr sz="2200">
              <a:latin typeface="Arial"/>
              <a:ea typeface="Arial"/>
              <a:cs typeface="Arial"/>
              <a:sym typeface="Arial"/>
            </a:endParaRPr>
          </a:p>
          <a:p>
            <a:pPr indent="-254000" lvl="1" marL="685800" rtl="0" algn="l">
              <a:lnSpc>
                <a:spcPct val="100000"/>
              </a:lnSpc>
              <a:spcBef>
                <a:spcPts val="1000"/>
              </a:spcBef>
              <a:spcAft>
                <a:spcPts val="0"/>
              </a:spcAft>
              <a:buSzPts val="2200"/>
              <a:buChar char="○"/>
            </a:pPr>
            <a:r>
              <a:rPr lang="en-US" sz="2200">
                <a:latin typeface="Arial"/>
                <a:ea typeface="Arial"/>
                <a:cs typeface="Arial"/>
                <a:sym typeface="Arial"/>
              </a:rPr>
              <a:t>The free version has limitations on the number of nodes, relationships and properties.</a:t>
            </a:r>
            <a:endParaRPr sz="2200">
              <a:latin typeface="Arial"/>
              <a:ea typeface="Arial"/>
              <a:cs typeface="Arial"/>
              <a:sym typeface="Arial"/>
            </a:endParaRPr>
          </a:p>
        </p:txBody>
      </p:sp>
      <p:pic>
        <p:nvPicPr>
          <p:cNvPr descr="Chart, bubble chart&#10;&#10;Description automatically generated" id="180" name="Google Shape;180;p26"/>
          <p:cNvPicPr preferRelativeResize="0"/>
          <p:nvPr/>
        </p:nvPicPr>
        <p:blipFill rotWithShape="1">
          <a:blip r:embed="rId5">
            <a:alphaModFix/>
          </a:blip>
          <a:srcRect b="-2" l="0" r="12058" t="0"/>
          <a:stretch/>
        </p:blipFill>
        <p:spPr>
          <a:xfrm>
            <a:off x="5486150" y="1295864"/>
            <a:ext cx="6599275" cy="470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100" y="0"/>
            <a:ext cx="12192000" cy="10101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US"/>
              <a:t>InfiniteGraph</a:t>
            </a:r>
            <a:endParaRPr b="1"/>
          </a:p>
        </p:txBody>
      </p:sp>
      <p:sp>
        <p:nvSpPr>
          <p:cNvPr id="186" name="Google Shape;186;p27"/>
          <p:cNvSpPr txBox="1"/>
          <p:nvPr>
            <p:ph idx="1" type="body"/>
          </p:nvPr>
        </p:nvSpPr>
        <p:spPr>
          <a:xfrm>
            <a:off x="0" y="1010100"/>
            <a:ext cx="12192000" cy="5847900"/>
          </a:xfrm>
          <a:prstGeom prst="rect">
            <a:avLst/>
          </a:prstGeom>
          <a:noFill/>
          <a:ln>
            <a:noFill/>
          </a:ln>
        </p:spPr>
        <p:txBody>
          <a:bodyPr anchorCtr="0" anchor="t" bIns="45700" lIns="91425" spcFirstLastPara="1" rIns="91425" wrap="square" tIns="45700">
            <a:noAutofit/>
          </a:bodyPr>
          <a:lstStyle/>
          <a:p>
            <a:pPr indent="-260350" lvl="0" marL="228600" rtl="0" algn="l">
              <a:lnSpc>
                <a:spcPct val="110000"/>
              </a:lnSpc>
              <a:spcBef>
                <a:spcPts val="0"/>
              </a:spcBef>
              <a:spcAft>
                <a:spcPts val="0"/>
              </a:spcAft>
              <a:buSzPts val="2200"/>
              <a:buChar char="●"/>
            </a:pPr>
            <a:r>
              <a:rPr lang="en-US" sz="2200">
                <a:latin typeface="Arial"/>
                <a:ea typeface="Arial"/>
                <a:cs typeface="Arial"/>
                <a:sym typeface="Arial"/>
              </a:rPr>
              <a:t>An enterprise </a:t>
            </a:r>
            <a:r>
              <a:rPr b="1" i="1" lang="en-US" sz="2200">
                <a:latin typeface="Arial"/>
                <a:ea typeface="Arial"/>
                <a:cs typeface="Arial"/>
                <a:sym typeface="Arial"/>
              </a:rPr>
              <a:t>distributed graph database </a:t>
            </a:r>
            <a:r>
              <a:rPr lang="en-US" sz="2200">
                <a:latin typeface="Arial"/>
                <a:ea typeface="Arial"/>
                <a:cs typeface="Arial"/>
                <a:sym typeface="Arial"/>
              </a:rPr>
              <a:t>implemented in Java and C++ and uses a class of NoSQL technologies focusing on graph data structures where data and processing are distributed. </a:t>
            </a:r>
            <a:endParaRPr sz="2200">
              <a:latin typeface="Arial"/>
              <a:ea typeface="Arial"/>
              <a:cs typeface="Arial"/>
              <a:sym typeface="Arial"/>
            </a:endParaRPr>
          </a:p>
          <a:p>
            <a:pPr indent="-260350" lvl="0" marL="228600" rtl="0" algn="l">
              <a:lnSpc>
                <a:spcPct val="110000"/>
              </a:lnSpc>
              <a:spcBef>
                <a:spcPts val="1000"/>
              </a:spcBef>
              <a:spcAft>
                <a:spcPts val="0"/>
              </a:spcAft>
              <a:buSzPts val="2200"/>
              <a:buChar char="●"/>
            </a:pPr>
            <a:r>
              <a:rPr lang="en-US" sz="2200">
                <a:latin typeface="Arial"/>
                <a:ea typeface="Arial"/>
                <a:cs typeface="Arial"/>
                <a:sym typeface="Arial"/>
              </a:rPr>
              <a:t>It is used to find </a:t>
            </a:r>
            <a:r>
              <a:rPr b="1" i="1" lang="en-US" sz="2200">
                <a:latin typeface="Arial"/>
                <a:ea typeface="Arial"/>
                <a:cs typeface="Arial"/>
                <a:sym typeface="Arial"/>
              </a:rPr>
              <a:t>useful and often hidden relationships </a:t>
            </a:r>
            <a:r>
              <a:rPr lang="en-US" sz="2200">
                <a:latin typeface="Arial"/>
                <a:ea typeface="Arial"/>
                <a:cs typeface="Arial"/>
                <a:sym typeface="Arial"/>
              </a:rPr>
              <a:t>in a highly connected and complex big data sets. It can only be stored in a physical disk drive.</a:t>
            </a:r>
            <a:endParaRPr sz="2200">
              <a:latin typeface="Arial"/>
              <a:ea typeface="Arial"/>
              <a:cs typeface="Arial"/>
              <a:sym typeface="Arial"/>
            </a:endParaRPr>
          </a:p>
          <a:p>
            <a:pPr indent="-260350" lvl="0" marL="228600" rtl="0" algn="l">
              <a:lnSpc>
                <a:spcPct val="110000"/>
              </a:lnSpc>
              <a:spcBef>
                <a:spcPts val="1000"/>
              </a:spcBef>
              <a:spcAft>
                <a:spcPts val="0"/>
              </a:spcAft>
              <a:buSzPts val="2200"/>
              <a:buChar char="●"/>
            </a:pPr>
            <a:r>
              <a:rPr lang="en-US" sz="2200">
                <a:latin typeface="Arial"/>
                <a:ea typeface="Arial"/>
                <a:cs typeface="Arial"/>
                <a:sym typeface="Arial"/>
              </a:rPr>
              <a:t>Some of the </a:t>
            </a:r>
            <a:r>
              <a:rPr b="1" i="1" lang="en-US" sz="2200">
                <a:latin typeface="Arial"/>
                <a:ea typeface="Arial"/>
                <a:cs typeface="Arial"/>
                <a:sym typeface="Arial"/>
              </a:rPr>
              <a:t>main</a:t>
            </a:r>
            <a:r>
              <a:rPr lang="en-US" sz="2200">
                <a:latin typeface="Arial"/>
                <a:ea typeface="Arial"/>
                <a:cs typeface="Arial"/>
                <a:sym typeface="Arial"/>
              </a:rPr>
              <a:t> </a:t>
            </a:r>
            <a:r>
              <a:rPr b="1" i="1" lang="en-US" sz="2200">
                <a:latin typeface="Arial"/>
                <a:ea typeface="Arial"/>
                <a:cs typeface="Arial"/>
                <a:sym typeface="Arial"/>
              </a:rPr>
              <a:t>features and advantages</a:t>
            </a:r>
            <a:r>
              <a:rPr lang="en-US" sz="2200">
                <a:latin typeface="Arial"/>
                <a:ea typeface="Arial"/>
                <a:cs typeface="Arial"/>
                <a:sym typeface="Arial"/>
              </a:rPr>
              <a:t> of InfiniteGraph include: </a:t>
            </a:r>
            <a:endParaRPr sz="2200">
              <a:latin typeface="Arial"/>
              <a:ea typeface="Arial"/>
              <a:cs typeface="Arial"/>
              <a:sym typeface="Arial"/>
            </a:endParaRPr>
          </a:p>
          <a:p>
            <a:pPr indent="-260350" lvl="1" marL="685800" rtl="0" algn="l">
              <a:lnSpc>
                <a:spcPct val="110000"/>
              </a:lnSpc>
              <a:spcBef>
                <a:spcPts val="500"/>
              </a:spcBef>
              <a:spcAft>
                <a:spcPts val="0"/>
              </a:spcAft>
              <a:buSzPts val="2200"/>
              <a:buChar char="○"/>
            </a:pPr>
            <a:r>
              <a:rPr lang="en-US" sz="2200">
                <a:latin typeface="Arial"/>
                <a:ea typeface="Arial"/>
                <a:cs typeface="Arial"/>
                <a:sym typeface="Arial"/>
              </a:rPr>
              <a:t>Massive scalability (inherited from objectivity db), </a:t>
            </a:r>
            <a:r>
              <a:rPr lang="en-US" sz="2200">
                <a:latin typeface="Arial"/>
                <a:ea typeface="Arial"/>
                <a:cs typeface="Arial"/>
                <a:sym typeface="Arial"/>
              </a:rPr>
              <a:t>Parallel query support</a:t>
            </a:r>
            <a:endParaRPr sz="2200">
              <a:latin typeface="Arial"/>
              <a:ea typeface="Arial"/>
              <a:cs typeface="Arial"/>
              <a:sym typeface="Arial"/>
            </a:endParaRPr>
          </a:p>
          <a:p>
            <a:pPr indent="-260350" lvl="1" marL="685800" rtl="0" algn="l">
              <a:lnSpc>
                <a:spcPct val="110000"/>
              </a:lnSpc>
              <a:spcBef>
                <a:spcPts val="500"/>
              </a:spcBef>
              <a:spcAft>
                <a:spcPts val="0"/>
              </a:spcAft>
              <a:buSzPts val="2200"/>
              <a:buChar char="○"/>
            </a:pPr>
            <a:r>
              <a:rPr lang="en-US" sz="2200">
                <a:latin typeface="Arial"/>
                <a:ea typeface="Arial"/>
                <a:cs typeface="Arial"/>
                <a:sym typeface="Arial"/>
              </a:rPr>
              <a:t>Distributable (supports cross-boundaries edge connectivities), Distributed Ingest ( Ingestion of various data source types that include flat files (comma, pipe and tab types) and relational database tables)</a:t>
            </a:r>
            <a:endParaRPr sz="2200">
              <a:latin typeface="Arial"/>
              <a:ea typeface="Arial"/>
              <a:cs typeface="Arial"/>
              <a:sym typeface="Arial"/>
            </a:endParaRPr>
          </a:p>
          <a:p>
            <a:pPr indent="-260350" lvl="1" marL="685800" rtl="0" algn="l">
              <a:lnSpc>
                <a:spcPct val="110000"/>
              </a:lnSpc>
              <a:spcBef>
                <a:spcPts val="500"/>
              </a:spcBef>
              <a:spcAft>
                <a:spcPts val="0"/>
              </a:spcAft>
              <a:buSzPts val="2200"/>
              <a:buChar char="○"/>
            </a:pPr>
            <a:r>
              <a:rPr lang="en-US" sz="2200">
                <a:latin typeface="Arial"/>
                <a:ea typeface="Arial"/>
                <a:cs typeface="Arial"/>
                <a:sym typeface="Arial"/>
              </a:rPr>
              <a:t>Processing capabilities (High Performance)</a:t>
            </a:r>
            <a:endParaRPr sz="2200">
              <a:latin typeface="Arial"/>
              <a:ea typeface="Arial"/>
              <a:cs typeface="Arial"/>
              <a:sym typeface="Arial"/>
            </a:endParaRPr>
          </a:p>
          <a:p>
            <a:pPr indent="-260350" lvl="1" marL="685800" rtl="0" algn="l">
              <a:lnSpc>
                <a:spcPct val="110000"/>
              </a:lnSpc>
              <a:spcBef>
                <a:spcPts val="500"/>
              </a:spcBef>
              <a:spcAft>
                <a:spcPts val="0"/>
              </a:spcAft>
              <a:buSzPts val="2200"/>
              <a:buChar char="○"/>
            </a:pPr>
            <a:r>
              <a:rPr lang="en-US" sz="2200">
                <a:latin typeface="Arial"/>
                <a:ea typeface="Arial"/>
                <a:cs typeface="Arial"/>
                <a:sym typeface="Arial"/>
              </a:rPr>
              <a:t>Cloud storage and enabled, </a:t>
            </a:r>
            <a:r>
              <a:rPr lang="en-US" sz="2200">
                <a:latin typeface="Arial"/>
                <a:ea typeface="Arial"/>
                <a:cs typeface="Arial"/>
                <a:sym typeface="Arial"/>
              </a:rPr>
              <a:t>Online backups</a:t>
            </a:r>
            <a:r>
              <a:rPr lang="en-US" sz="2200">
                <a:latin typeface="Arial"/>
                <a:ea typeface="Arial"/>
                <a:cs typeface="Arial"/>
                <a:sym typeface="Arial"/>
              </a:rPr>
              <a:t> </a:t>
            </a:r>
            <a:endParaRPr sz="2200">
              <a:latin typeface="Arial"/>
              <a:ea typeface="Arial"/>
              <a:cs typeface="Arial"/>
              <a:sym typeface="Arial"/>
            </a:endParaRPr>
          </a:p>
          <a:p>
            <a:pPr indent="-260350" lvl="1" marL="685800" rtl="0" algn="l">
              <a:lnSpc>
                <a:spcPct val="110000"/>
              </a:lnSpc>
              <a:spcBef>
                <a:spcPts val="500"/>
              </a:spcBef>
              <a:spcAft>
                <a:spcPts val="0"/>
              </a:spcAft>
              <a:buSzPts val="2200"/>
              <a:buChar char="○"/>
            </a:pPr>
            <a:r>
              <a:rPr lang="en-US" sz="2200">
                <a:latin typeface="Arial"/>
                <a:ea typeface="Arial"/>
                <a:cs typeface="Arial"/>
                <a:sym typeface="Arial"/>
              </a:rPr>
              <a:t>API/Protocols: JAVA (core C++)</a:t>
            </a:r>
            <a:endParaRPr sz="2200">
              <a:latin typeface="Arial"/>
              <a:ea typeface="Arial"/>
              <a:cs typeface="Arial"/>
              <a:sym typeface="Arial"/>
            </a:endParaRPr>
          </a:p>
          <a:p>
            <a:pPr indent="-260350" lvl="1" marL="685800" rtl="0" algn="l">
              <a:lnSpc>
                <a:spcPct val="110000"/>
              </a:lnSpc>
              <a:spcBef>
                <a:spcPts val="500"/>
              </a:spcBef>
              <a:spcAft>
                <a:spcPts val="0"/>
              </a:spcAft>
              <a:buSzPts val="2200"/>
              <a:buChar char="○"/>
            </a:pPr>
            <a:r>
              <a:rPr lang="en-US" sz="2200">
                <a:latin typeface="Arial"/>
                <a:ea typeface="Arial"/>
                <a:cs typeface="Arial"/>
                <a:sym typeface="Arial"/>
              </a:rPr>
              <a:t>Multi-property graph model, </a:t>
            </a:r>
            <a:r>
              <a:rPr lang="en-US" sz="2200">
                <a:latin typeface="Arial"/>
                <a:ea typeface="Arial"/>
                <a:cs typeface="Arial"/>
                <a:sym typeface="Arial"/>
              </a:rPr>
              <a:t>Multi-threading processing, Cost-Effective</a:t>
            </a:r>
            <a:endParaRPr sz="2200">
              <a:latin typeface="Arial"/>
              <a:ea typeface="Arial"/>
              <a:cs typeface="Arial"/>
              <a:sym typeface="Arial"/>
            </a:endParaRPr>
          </a:p>
          <a:p>
            <a:pPr indent="0" lvl="0" marL="685800" rtl="0" algn="l">
              <a:lnSpc>
                <a:spcPct val="110000"/>
              </a:lnSpc>
              <a:spcBef>
                <a:spcPts val="500"/>
              </a:spcBef>
              <a:spcAft>
                <a:spcPts val="0"/>
              </a:spcAft>
              <a:buNone/>
            </a:pPr>
            <a:r>
              <a:t/>
            </a:r>
            <a:endParaRPr sz="2200">
              <a:latin typeface="Arial"/>
              <a:ea typeface="Arial"/>
              <a:cs typeface="Arial"/>
              <a:sym typeface="Arial"/>
            </a:endParaRPr>
          </a:p>
          <a:p>
            <a:pPr indent="-120650" lvl="1" marL="685800" rtl="0" algn="l">
              <a:lnSpc>
                <a:spcPct val="110000"/>
              </a:lnSpc>
              <a:spcBef>
                <a:spcPts val="500"/>
              </a:spcBef>
              <a:spcAft>
                <a:spcPts val="0"/>
              </a:spcAft>
              <a:buSzPts val="1700"/>
              <a:buNone/>
            </a:pPr>
            <a:r>
              <a:t/>
            </a:r>
            <a:endParaRPr sz="2200">
              <a:latin typeface="Arial"/>
              <a:ea typeface="Arial"/>
              <a:cs typeface="Arial"/>
              <a:sym typeface="Arial"/>
            </a:endParaRPr>
          </a:p>
          <a:p>
            <a:pPr indent="-120650" lvl="1" marL="685800" rtl="0" algn="l">
              <a:lnSpc>
                <a:spcPct val="110000"/>
              </a:lnSpc>
              <a:spcBef>
                <a:spcPts val="500"/>
              </a:spcBef>
              <a:spcAft>
                <a:spcPts val="0"/>
              </a:spcAft>
              <a:buSzPts val="1700"/>
              <a:buNone/>
            </a:pPr>
            <a:r>
              <a:t/>
            </a:r>
            <a:endParaRPr sz="2200">
              <a:latin typeface="Arial"/>
              <a:ea typeface="Arial"/>
              <a:cs typeface="Arial"/>
              <a:sym typeface="Arial"/>
            </a:endParaRPr>
          </a:p>
          <a:p>
            <a:pPr indent="-120650" lvl="0" marL="228600" rtl="0" algn="l">
              <a:lnSpc>
                <a:spcPct val="110000"/>
              </a:lnSpc>
              <a:spcBef>
                <a:spcPts val="1000"/>
              </a:spcBef>
              <a:spcAft>
                <a:spcPts val="0"/>
              </a:spcAft>
              <a:buSzPts val="1700"/>
              <a:buNone/>
            </a:pPr>
            <a:r>
              <a:t/>
            </a:r>
            <a:endParaRPr sz="2200">
              <a:latin typeface="Arial"/>
              <a:ea typeface="Arial"/>
              <a:cs typeface="Arial"/>
              <a:sym typeface="Arial"/>
            </a:endParaRPr>
          </a:p>
          <a:p>
            <a:pPr indent="-120650" lvl="0" marL="228600" rtl="0" algn="l">
              <a:lnSpc>
                <a:spcPct val="110000"/>
              </a:lnSpc>
              <a:spcBef>
                <a:spcPts val="1000"/>
              </a:spcBef>
              <a:spcAft>
                <a:spcPts val="0"/>
              </a:spcAft>
              <a:buSzPts val="1700"/>
              <a:buNone/>
            </a:pPr>
            <a:r>
              <a:t/>
            </a:r>
            <a:endParaRPr sz="22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Avenir"/>
              <a:ea typeface="Avenir"/>
              <a:cs typeface="Avenir"/>
              <a:sym typeface="Avenir"/>
            </a:endParaRPr>
          </a:p>
        </p:txBody>
      </p:sp>
      <p:sp>
        <p:nvSpPr>
          <p:cNvPr id="192" name="Google Shape;192;p28"/>
          <p:cNvSpPr/>
          <p:nvPr/>
        </p:nvSpPr>
        <p:spPr>
          <a:xfrm>
            <a:off x="3048" y="0"/>
            <a:ext cx="12188952" cy="6858000"/>
          </a:xfrm>
          <a:prstGeom prst="rect">
            <a:avLst/>
          </a:prstGeom>
          <a:solidFill>
            <a:srgbClr val="DFD9D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193" name="Google Shape;193;p28"/>
          <p:cNvGrpSpPr/>
          <p:nvPr/>
        </p:nvGrpSpPr>
        <p:grpSpPr>
          <a:xfrm flipH="1" rot="10800000">
            <a:off x="8194385" y="0"/>
            <a:ext cx="3997615" cy="6816079"/>
            <a:chOff x="8059620" y="41922"/>
            <a:chExt cx="3997615" cy="6816077"/>
          </a:xfrm>
        </p:grpSpPr>
        <p:pic>
          <p:nvPicPr>
            <p:cNvPr id="194" name="Google Shape;194;p28"/>
            <p:cNvPicPr preferRelativeResize="0"/>
            <p:nvPr/>
          </p:nvPicPr>
          <p:blipFill rotWithShape="1">
            <a:blip r:embed="rId3">
              <a:alphaModFix amt="7000"/>
            </a:blip>
            <a:srcRect b="17291" l="22818" r="0" t="0"/>
            <a:stretch/>
          </p:blipFill>
          <p:spPr>
            <a:xfrm flipH="1">
              <a:off x="8059620" y="1345934"/>
              <a:ext cx="3997615" cy="5512065"/>
            </a:xfrm>
            <a:prstGeom prst="rect">
              <a:avLst/>
            </a:prstGeom>
            <a:noFill/>
            <a:ln>
              <a:noFill/>
            </a:ln>
          </p:spPr>
        </p:pic>
        <p:pic>
          <p:nvPicPr>
            <p:cNvPr id="195" name="Google Shape;195;p28"/>
            <p:cNvPicPr preferRelativeResize="0"/>
            <p:nvPr/>
          </p:nvPicPr>
          <p:blipFill rotWithShape="1">
            <a:blip r:embed="rId3">
              <a:alphaModFix amt="15000"/>
            </a:blip>
            <a:srcRect b="0" l="0" r="40690" t="0"/>
            <a:stretch/>
          </p:blipFill>
          <p:spPr>
            <a:xfrm>
              <a:off x="8915400" y="41922"/>
              <a:ext cx="3141835" cy="6816077"/>
            </a:xfrm>
            <a:prstGeom prst="rect">
              <a:avLst/>
            </a:prstGeom>
            <a:noFill/>
            <a:ln>
              <a:noFill/>
            </a:ln>
          </p:spPr>
        </p:pic>
      </p:grpSp>
      <p:sp>
        <p:nvSpPr>
          <p:cNvPr id="196" name="Google Shape;196;p28"/>
          <p:cNvSpPr txBox="1"/>
          <p:nvPr>
            <p:ph type="title"/>
          </p:nvPr>
        </p:nvSpPr>
        <p:spPr>
          <a:xfrm>
            <a:off x="-2900" y="0"/>
            <a:ext cx="12192000" cy="11100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US"/>
              <a:t>InfiniteGraph</a:t>
            </a:r>
            <a:endParaRPr/>
          </a:p>
        </p:txBody>
      </p:sp>
      <p:sp>
        <p:nvSpPr>
          <p:cNvPr id="197" name="Google Shape;197;p28"/>
          <p:cNvSpPr txBox="1"/>
          <p:nvPr>
            <p:ph idx="1" type="body"/>
          </p:nvPr>
        </p:nvSpPr>
        <p:spPr>
          <a:xfrm>
            <a:off x="3050" y="1371600"/>
            <a:ext cx="5483100" cy="5444400"/>
          </a:xfrm>
          <a:prstGeom prst="rect">
            <a:avLst/>
          </a:prstGeom>
          <a:noFill/>
          <a:ln>
            <a:noFill/>
          </a:ln>
        </p:spPr>
        <p:txBody>
          <a:bodyPr anchorCtr="0" anchor="t" bIns="45700" lIns="91425" spcFirstLastPara="1" rIns="91425" wrap="square" tIns="45700">
            <a:noAutofit/>
          </a:bodyPr>
          <a:lstStyle/>
          <a:p>
            <a:pPr indent="-254000" lvl="0" marL="228600" rtl="0" algn="l">
              <a:lnSpc>
                <a:spcPct val="100000"/>
              </a:lnSpc>
              <a:spcBef>
                <a:spcPts val="0"/>
              </a:spcBef>
              <a:spcAft>
                <a:spcPts val="0"/>
              </a:spcAft>
              <a:buSzPts val="2200"/>
              <a:buFont typeface="Arial"/>
              <a:buChar char="●"/>
            </a:pPr>
            <a:r>
              <a:rPr b="1" lang="en-US" sz="2200">
                <a:latin typeface="Arial"/>
                <a:ea typeface="Arial"/>
                <a:cs typeface="Arial"/>
                <a:sym typeface="Arial"/>
              </a:rPr>
              <a:t>Use Cases in:</a:t>
            </a:r>
            <a:r>
              <a:rPr lang="en-US" sz="2200">
                <a:latin typeface="Arial"/>
                <a:ea typeface="Arial"/>
                <a:cs typeface="Arial"/>
                <a:sym typeface="Arial"/>
              </a:rPr>
              <a:t> cyber security, network management and telecommunications, healthcare, crime prevention, predictive analytics and fraud detection, bioinformatics, genomics, scientific research, finance, social networking and many more. </a:t>
            </a:r>
            <a:endParaRPr sz="2200">
              <a:latin typeface="Arial"/>
              <a:ea typeface="Arial"/>
              <a:cs typeface="Arial"/>
              <a:sym typeface="Arial"/>
            </a:endParaRPr>
          </a:p>
          <a:p>
            <a:pPr indent="-260350" lvl="0" marL="228600" rtl="0" algn="l">
              <a:lnSpc>
                <a:spcPct val="100000"/>
              </a:lnSpc>
              <a:spcBef>
                <a:spcPts val="1000"/>
              </a:spcBef>
              <a:spcAft>
                <a:spcPts val="0"/>
              </a:spcAft>
              <a:buSzPts val="2200"/>
              <a:buChar char="●"/>
            </a:pPr>
            <a:r>
              <a:rPr lang="en-US" sz="2200">
                <a:latin typeface="Arial"/>
                <a:ea typeface="Arial"/>
                <a:cs typeface="Arial"/>
                <a:sym typeface="Arial"/>
              </a:rPr>
              <a:t>It uses the </a:t>
            </a:r>
            <a:r>
              <a:rPr b="1" lang="en-US" sz="2200">
                <a:latin typeface="Arial"/>
                <a:ea typeface="Arial"/>
                <a:cs typeface="Arial"/>
                <a:sym typeface="Arial"/>
              </a:rPr>
              <a:t>DO query language </a:t>
            </a:r>
            <a:r>
              <a:rPr lang="en-US" sz="2200">
                <a:latin typeface="Arial"/>
                <a:ea typeface="Arial"/>
                <a:cs typeface="Arial"/>
                <a:sym typeface="Arial"/>
              </a:rPr>
              <a:t>which supports simple data retrieval queries, path queries, querying complex schemas “beyond graph”.</a:t>
            </a:r>
            <a:endParaRPr sz="2200">
              <a:latin typeface="Arial"/>
              <a:ea typeface="Arial"/>
              <a:cs typeface="Arial"/>
              <a:sym typeface="Arial"/>
            </a:endParaRPr>
          </a:p>
          <a:p>
            <a:pPr indent="-260350" lvl="0" marL="228600" rtl="0" algn="l">
              <a:lnSpc>
                <a:spcPct val="100000"/>
              </a:lnSpc>
              <a:spcBef>
                <a:spcPts val="1000"/>
              </a:spcBef>
              <a:spcAft>
                <a:spcPts val="0"/>
              </a:spcAft>
              <a:buSzPts val="2200"/>
              <a:buChar char="●"/>
            </a:pPr>
            <a:r>
              <a:rPr b="1" lang="en-US" sz="2200">
                <a:latin typeface="Arial"/>
                <a:ea typeface="Arial"/>
                <a:cs typeface="Arial"/>
                <a:sym typeface="Arial"/>
              </a:rPr>
              <a:t>Limitation of InfiniteGraph:</a:t>
            </a:r>
            <a:endParaRPr b="1" sz="2200">
              <a:latin typeface="Arial"/>
              <a:ea typeface="Arial"/>
              <a:cs typeface="Arial"/>
              <a:sym typeface="Arial"/>
            </a:endParaRPr>
          </a:p>
          <a:p>
            <a:pPr indent="-260350" lvl="1" marL="685800" rtl="0" algn="l">
              <a:lnSpc>
                <a:spcPct val="100000"/>
              </a:lnSpc>
              <a:spcBef>
                <a:spcPts val="500"/>
              </a:spcBef>
              <a:spcAft>
                <a:spcPts val="0"/>
              </a:spcAft>
              <a:buSzPts val="2200"/>
              <a:buChar char="○"/>
            </a:pPr>
            <a:r>
              <a:rPr lang="en-US" sz="2200">
                <a:latin typeface="Arial"/>
                <a:ea typeface="Arial"/>
                <a:cs typeface="Arial"/>
                <a:sym typeface="Arial"/>
              </a:rPr>
              <a:t>Does not support sharding.</a:t>
            </a:r>
            <a:endParaRPr sz="2200">
              <a:latin typeface="Arial"/>
              <a:ea typeface="Arial"/>
              <a:cs typeface="Arial"/>
              <a:sym typeface="Arial"/>
            </a:endParaRPr>
          </a:p>
          <a:p>
            <a:pPr indent="-260350" lvl="1" marL="685800" rtl="0" algn="l">
              <a:lnSpc>
                <a:spcPct val="100000"/>
              </a:lnSpc>
              <a:spcBef>
                <a:spcPts val="500"/>
              </a:spcBef>
              <a:spcAft>
                <a:spcPts val="0"/>
              </a:spcAft>
              <a:buSzPts val="2200"/>
              <a:buChar char="○"/>
            </a:pPr>
            <a:r>
              <a:rPr lang="en-US" sz="2200">
                <a:latin typeface="Arial"/>
                <a:ea typeface="Arial"/>
                <a:cs typeface="Arial"/>
                <a:sym typeface="Arial"/>
              </a:rPr>
              <a:t>Does not have a free version.</a:t>
            </a:r>
            <a:endParaRPr sz="2200">
              <a:latin typeface="Arial"/>
              <a:ea typeface="Arial"/>
              <a:cs typeface="Arial"/>
              <a:sym typeface="Arial"/>
            </a:endParaRPr>
          </a:p>
          <a:p>
            <a:pPr indent="-120650" lvl="0" marL="228600" rtl="0" algn="l">
              <a:lnSpc>
                <a:spcPct val="100000"/>
              </a:lnSpc>
              <a:spcBef>
                <a:spcPts val="1000"/>
              </a:spcBef>
              <a:spcAft>
                <a:spcPts val="0"/>
              </a:spcAft>
              <a:buSzPts val="1700"/>
              <a:buNone/>
            </a:pPr>
            <a:r>
              <a:t/>
            </a:r>
            <a:endParaRPr sz="2200">
              <a:latin typeface="Arial"/>
              <a:ea typeface="Arial"/>
              <a:cs typeface="Arial"/>
              <a:sym typeface="Arial"/>
            </a:endParaRPr>
          </a:p>
          <a:p>
            <a:pPr indent="-120650" lvl="0" marL="228600" rtl="0" algn="l">
              <a:lnSpc>
                <a:spcPct val="100000"/>
              </a:lnSpc>
              <a:spcBef>
                <a:spcPts val="1000"/>
              </a:spcBef>
              <a:spcAft>
                <a:spcPts val="0"/>
              </a:spcAft>
              <a:buSzPts val="1700"/>
              <a:buNone/>
            </a:pPr>
            <a:r>
              <a:t/>
            </a:r>
            <a:endParaRPr sz="2200">
              <a:latin typeface="Arial"/>
              <a:ea typeface="Arial"/>
              <a:cs typeface="Arial"/>
              <a:sym typeface="Arial"/>
            </a:endParaRPr>
          </a:p>
        </p:txBody>
      </p:sp>
      <p:pic>
        <p:nvPicPr>
          <p:cNvPr id="198" name="Google Shape;198;p28"/>
          <p:cNvPicPr preferRelativeResize="0"/>
          <p:nvPr/>
        </p:nvPicPr>
        <p:blipFill>
          <a:blip r:embed="rId4">
            <a:alphaModFix/>
          </a:blip>
          <a:stretch>
            <a:fillRect/>
          </a:stretch>
        </p:blipFill>
        <p:spPr>
          <a:xfrm>
            <a:off x="5416175" y="1519600"/>
            <a:ext cx="6705900" cy="4904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458694" y="365760"/>
            <a:ext cx="108951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4" name="Google Shape;204;p29"/>
          <p:cNvSpPr txBox="1"/>
          <p:nvPr>
            <p:ph idx="1" type="body"/>
          </p:nvPr>
        </p:nvSpPr>
        <p:spPr>
          <a:xfrm>
            <a:off x="458694" y="1949450"/>
            <a:ext cx="11274600" cy="4195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5" name="Google Shape;205;p2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58694" y="365760"/>
            <a:ext cx="108951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1" name="Google Shape;211;p30"/>
          <p:cNvSpPr txBox="1"/>
          <p:nvPr>
            <p:ph idx="1" type="body"/>
          </p:nvPr>
        </p:nvSpPr>
        <p:spPr>
          <a:xfrm>
            <a:off x="458694" y="1949450"/>
            <a:ext cx="11274600" cy="4195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2" name="Google Shape;212;p3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0" y="0"/>
            <a:ext cx="12192000" cy="11496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CONCLUSIONS</a:t>
            </a:r>
            <a:endParaRPr/>
          </a:p>
        </p:txBody>
      </p:sp>
      <p:sp>
        <p:nvSpPr>
          <p:cNvPr id="218" name="Google Shape;218;p31"/>
          <p:cNvSpPr txBox="1"/>
          <p:nvPr>
            <p:ph idx="1" type="body"/>
          </p:nvPr>
        </p:nvSpPr>
        <p:spPr>
          <a:xfrm>
            <a:off x="0" y="1287600"/>
            <a:ext cx="11274600" cy="54576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Graph databases provide more performance, flexibility and agility when compared to relational databases.</a:t>
            </a:r>
            <a:endParaRPr sz="2200">
              <a:latin typeface="Arial"/>
              <a:ea typeface="Arial"/>
              <a:cs typeface="Arial"/>
              <a:sym typeface="Arial"/>
            </a:endParaRPr>
          </a:p>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Here five of the most commonly used Graph databases have been analyzed: AllegroGraph, ArangoDB, InfiniteGraph, Neo4J and OrientDB.</a:t>
            </a:r>
            <a:endParaRPr sz="2200">
              <a:latin typeface="Arial"/>
              <a:ea typeface="Arial"/>
              <a:cs typeface="Arial"/>
              <a:sym typeface="Arial"/>
            </a:endParaRPr>
          </a:p>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 The conclusion is that although they all serve the same purpose in terms of storing large volumes of data with several relationships between them, they differ in the functionalities they offer such as Neo4J is a single model graph database and cannot support a second database technology whereas ArangoDB is a multi-model graph database that </a:t>
            </a:r>
            <a:r>
              <a:rPr lang="en-US" sz="2200">
                <a:latin typeface="Arial"/>
                <a:ea typeface="Arial"/>
                <a:cs typeface="Arial"/>
                <a:sym typeface="Arial"/>
              </a:rPr>
              <a:t>allows you </a:t>
            </a:r>
            <a:r>
              <a:rPr lang="en-US" sz="2200">
                <a:latin typeface="Arial"/>
                <a:ea typeface="Arial"/>
                <a:cs typeface="Arial"/>
                <a:sym typeface="Arial"/>
              </a:rPr>
              <a:t>not only to use one database for everything but run adhoc queries on data stored on different databases.</a:t>
            </a:r>
            <a:endParaRPr sz="2200">
              <a:latin typeface="Arial"/>
              <a:ea typeface="Arial"/>
              <a:cs typeface="Arial"/>
              <a:sym typeface="Arial"/>
            </a:endParaRPr>
          </a:p>
          <a:p>
            <a:pPr indent="0" lvl="0" marL="457200" rtl="0" algn="l">
              <a:lnSpc>
                <a:spcPct val="115000"/>
              </a:lnSpc>
              <a:spcBef>
                <a:spcPts val="1200"/>
              </a:spcBef>
              <a:spcAft>
                <a:spcPts val="0"/>
              </a:spcAft>
              <a:buNone/>
            </a:pPr>
            <a:r>
              <a:t/>
            </a:r>
            <a:endParaRPr sz="22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EB Garamond"/>
              <a:buNone/>
            </a:pPr>
            <a:r>
              <a:rPr b="1" lang="en-US" sz="3600">
                <a:latin typeface="Arial"/>
                <a:ea typeface="Arial"/>
                <a:cs typeface="Arial"/>
                <a:sym typeface="Arial"/>
              </a:rPr>
              <a:t>Study on: </a:t>
            </a:r>
            <a:br>
              <a:rPr b="1" lang="en-US" sz="3600">
                <a:latin typeface="Arial"/>
                <a:ea typeface="Arial"/>
                <a:cs typeface="Arial"/>
                <a:sym typeface="Arial"/>
              </a:rPr>
            </a:br>
            <a:r>
              <a:rPr b="1" lang="en-US" sz="3600">
                <a:latin typeface="Arial"/>
                <a:ea typeface="Arial"/>
                <a:cs typeface="Arial"/>
                <a:sym typeface="Arial"/>
              </a:rPr>
              <a:t>Graph Databases Comparison: AllegroGraph, ArangoDB, InfiniteGraph, Neo4J, and OrientDB</a:t>
            </a:r>
            <a:endParaRPr b="1" sz="3600">
              <a:latin typeface="Arial"/>
              <a:ea typeface="Arial"/>
              <a:cs typeface="Arial"/>
              <a:sym typeface="Arial"/>
            </a:endParaRPr>
          </a:p>
        </p:txBody>
      </p:sp>
      <p:graphicFrame>
        <p:nvGraphicFramePr>
          <p:cNvPr id="99" name="Google Shape;99;p14"/>
          <p:cNvGraphicFramePr/>
          <p:nvPr/>
        </p:nvGraphicFramePr>
        <p:xfrm>
          <a:off x="458694" y="2374752"/>
          <a:ext cx="3000000" cy="3000000"/>
        </p:xfrm>
        <a:graphic>
          <a:graphicData uri="http://schemas.openxmlformats.org/drawingml/2006/table">
            <a:tbl>
              <a:tblPr bandRow="1" firstRow="1">
                <a:noFill/>
                <a:tableStyleId>{397983FC-997D-4092-AF9C-68E1E36F74AF}</a:tableStyleId>
              </a:tblPr>
              <a:tblGrid>
                <a:gridCol w="5637200"/>
                <a:gridCol w="5637200"/>
              </a:tblGrid>
              <a:tr h="638875">
                <a:tc>
                  <a:txBody>
                    <a:bodyPr/>
                    <a:lstStyle/>
                    <a:p>
                      <a:pPr indent="0" lvl="0" marL="0" marR="0" rtl="0" algn="l">
                        <a:spcBef>
                          <a:spcPts val="0"/>
                        </a:spcBef>
                        <a:spcAft>
                          <a:spcPts val="0"/>
                        </a:spcAft>
                        <a:buNone/>
                      </a:pPr>
                      <a:r>
                        <a:rPr lang="en-US" sz="2200" u="none" cap="none" strike="noStrike">
                          <a:solidFill>
                            <a:schemeClr val="dk1"/>
                          </a:solidFill>
                          <a:latin typeface="Arial"/>
                          <a:ea typeface="Arial"/>
                          <a:cs typeface="Arial"/>
                          <a:sym typeface="Arial"/>
                        </a:rPr>
                        <a:t>Team Members</a:t>
                      </a:r>
                      <a:endParaRPr sz="2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Student ID</a:t>
                      </a:r>
                      <a:endParaRPr sz="2200">
                        <a:latin typeface="Arial"/>
                        <a:ea typeface="Arial"/>
                        <a:cs typeface="Arial"/>
                        <a:sym typeface="Arial"/>
                      </a:endParaRPr>
                    </a:p>
                  </a:txBody>
                  <a:tcPr marT="45725" marB="45725" marR="91450" marL="91450"/>
                </a:tc>
              </a:tr>
              <a:tr h="638875">
                <a:tc>
                  <a:txBody>
                    <a:bodyPr/>
                    <a:lstStyle/>
                    <a:p>
                      <a:pPr indent="0" lvl="0" marL="0" marR="0" rtl="0" algn="l">
                        <a:spcBef>
                          <a:spcPts val="0"/>
                        </a:spcBef>
                        <a:spcAft>
                          <a:spcPts val="0"/>
                        </a:spcAft>
                        <a:buNone/>
                      </a:pPr>
                      <a:r>
                        <a:rPr lang="en-US" sz="2200">
                          <a:latin typeface="Arial"/>
                          <a:ea typeface="Arial"/>
                          <a:cs typeface="Arial"/>
                          <a:sym typeface="Arial"/>
                        </a:rPr>
                        <a:t>Mounica Ayalasomayajula</a:t>
                      </a:r>
                      <a:endParaRPr sz="2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2200">
                          <a:latin typeface="Arial"/>
                          <a:ea typeface="Arial"/>
                          <a:cs typeface="Arial"/>
                          <a:sym typeface="Arial"/>
                        </a:rPr>
                        <a:t>015969759</a:t>
                      </a:r>
                      <a:endParaRPr sz="2200">
                        <a:latin typeface="Arial"/>
                        <a:ea typeface="Arial"/>
                        <a:cs typeface="Arial"/>
                        <a:sym typeface="Arial"/>
                      </a:endParaRPr>
                    </a:p>
                  </a:txBody>
                  <a:tcPr marT="45725" marB="45725" marR="91450" marL="91450"/>
                </a:tc>
              </a:tr>
              <a:tr h="638875">
                <a:tc>
                  <a:txBody>
                    <a:bodyPr/>
                    <a:lstStyle/>
                    <a:p>
                      <a:pPr indent="0" lvl="0" marL="0" marR="0" rtl="0" algn="l">
                        <a:spcBef>
                          <a:spcPts val="0"/>
                        </a:spcBef>
                        <a:spcAft>
                          <a:spcPts val="0"/>
                        </a:spcAft>
                        <a:buNone/>
                      </a:pPr>
                      <a:r>
                        <a:rPr lang="en-US" sz="2200">
                          <a:latin typeface="Arial"/>
                          <a:ea typeface="Arial"/>
                          <a:cs typeface="Arial"/>
                          <a:sym typeface="Arial"/>
                        </a:rPr>
                        <a:t>Saumya Sinha</a:t>
                      </a:r>
                      <a:endParaRPr sz="2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2200">
                          <a:latin typeface="Arial"/>
                          <a:ea typeface="Arial"/>
                          <a:cs typeface="Arial"/>
                          <a:sym typeface="Arial"/>
                        </a:rPr>
                        <a:t>016040674</a:t>
                      </a:r>
                      <a:endParaRPr sz="2200">
                        <a:latin typeface="Arial"/>
                        <a:ea typeface="Arial"/>
                        <a:cs typeface="Arial"/>
                        <a:sym typeface="Arial"/>
                      </a:endParaRPr>
                    </a:p>
                  </a:txBody>
                  <a:tcPr marT="45725" marB="45725" marR="91450" marL="91450"/>
                </a:tc>
              </a:tr>
              <a:tr h="638875">
                <a:tc>
                  <a:txBody>
                    <a:bodyPr/>
                    <a:lstStyle/>
                    <a:p>
                      <a:pPr indent="0" lvl="0" marL="0" marR="0" rtl="0" algn="l">
                        <a:spcBef>
                          <a:spcPts val="0"/>
                        </a:spcBef>
                        <a:spcAft>
                          <a:spcPts val="0"/>
                        </a:spcAft>
                        <a:buNone/>
                      </a:pPr>
                      <a:r>
                        <a:rPr lang="en-US" sz="2200">
                          <a:latin typeface="Arial"/>
                          <a:ea typeface="Arial"/>
                          <a:cs typeface="Arial"/>
                          <a:sym typeface="Arial"/>
                        </a:rPr>
                        <a:t>Karnik Ketan Kalani</a:t>
                      </a:r>
                      <a:endParaRPr sz="2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2200">
                          <a:latin typeface="Arial"/>
                          <a:ea typeface="Arial"/>
                          <a:cs typeface="Arial"/>
                          <a:sym typeface="Arial"/>
                        </a:rPr>
                        <a:t>016038282</a:t>
                      </a:r>
                      <a:endParaRPr sz="2200">
                        <a:latin typeface="Arial"/>
                        <a:ea typeface="Arial"/>
                        <a:cs typeface="Arial"/>
                        <a:sym typeface="Arial"/>
                      </a:endParaRPr>
                    </a:p>
                  </a:txBody>
                  <a:tcPr marT="45725" marB="45725" marR="91450" marL="91450"/>
                </a:tc>
              </a:tr>
              <a:tr h="638875">
                <a:tc>
                  <a:txBody>
                    <a:bodyPr/>
                    <a:lstStyle/>
                    <a:p>
                      <a:pPr indent="0" lvl="0" marL="0" marR="0" rtl="0" algn="l">
                        <a:spcBef>
                          <a:spcPts val="0"/>
                        </a:spcBef>
                        <a:spcAft>
                          <a:spcPts val="0"/>
                        </a:spcAft>
                        <a:buNone/>
                      </a:pPr>
                      <a:r>
                        <a:rPr lang="en-US" sz="2200">
                          <a:latin typeface="Arial"/>
                          <a:ea typeface="Arial"/>
                          <a:cs typeface="Arial"/>
                          <a:sym typeface="Arial"/>
                        </a:rPr>
                        <a:t>Vidushi Bhati</a:t>
                      </a:r>
                      <a:endParaRPr sz="2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2200">
                          <a:latin typeface="Arial"/>
                          <a:ea typeface="Arial"/>
                          <a:cs typeface="Arial"/>
                          <a:sym typeface="Arial"/>
                        </a:rPr>
                        <a:t>015309736</a:t>
                      </a:r>
                      <a:endParaRPr sz="2200">
                        <a:latin typeface="Arial"/>
                        <a:ea typeface="Arial"/>
                        <a:cs typeface="Arial"/>
                        <a:sym typeface="Arial"/>
                      </a:endParaRPr>
                    </a:p>
                  </a:txBody>
                  <a:tcPr marT="45725" marB="45725" marR="91450" marL="91450"/>
                </a:tc>
              </a:tr>
              <a:tr h="638875">
                <a:tc>
                  <a:txBody>
                    <a:bodyPr/>
                    <a:lstStyle/>
                    <a:p>
                      <a:pPr indent="0" lvl="0" marL="0" marR="0" rtl="0" algn="l">
                        <a:spcBef>
                          <a:spcPts val="0"/>
                        </a:spcBef>
                        <a:spcAft>
                          <a:spcPts val="0"/>
                        </a:spcAft>
                        <a:buNone/>
                      </a:pPr>
                      <a:r>
                        <a:rPr lang="en-US" sz="2200">
                          <a:latin typeface="Arial"/>
                          <a:ea typeface="Arial"/>
                          <a:cs typeface="Arial"/>
                          <a:sym typeface="Arial"/>
                        </a:rPr>
                        <a:t>Harsimran Kaur</a:t>
                      </a:r>
                      <a:endParaRPr sz="2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2200">
                          <a:latin typeface="Arial"/>
                          <a:ea typeface="Arial"/>
                          <a:cs typeface="Arial"/>
                          <a:sym typeface="Arial"/>
                        </a:rPr>
                        <a:t>016003468</a:t>
                      </a:r>
                      <a:endParaRPr sz="22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0" y="104500"/>
            <a:ext cx="12192000" cy="11112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KEY LEARNINGS</a:t>
            </a:r>
            <a:endParaRPr b="1"/>
          </a:p>
        </p:txBody>
      </p:sp>
      <p:sp>
        <p:nvSpPr>
          <p:cNvPr id="224" name="Google Shape;224;p32"/>
          <p:cNvSpPr txBox="1"/>
          <p:nvPr>
            <p:ph idx="1" type="body"/>
          </p:nvPr>
        </p:nvSpPr>
        <p:spPr>
          <a:xfrm>
            <a:off x="0" y="1215600"/>
            <a:ext cx="11274600" cy="55287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The functionalities of each database distinguishes them from one another and makes them better from one another thus, helping us choose the right database that serves our requirements. Thus, this analysis was made on the features of each of these graph databases.  </a:t>
            </a:r>
            <a:endParaRPr sz="2200">
              <a:latin typeface="Arial"/>
              <a:ea typeface="Arial"/>
              <a:cs typeface="Arial"/>
              <a:sym typeface="Arial"/>
            </a:endParaRPr>
          </a:p>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The conclusion derived from this would be that Neo4J and ArangoDB offer better functionalities in order to implement a graph database.</a:t>
            </a:r>
            <a:endParaRPr sz="2200">
              <a:latin typeface="Arial"/>
              <a:ea typeface="Arial"/>
              <a:cs typeface="Arial"/>
              <a:sym typeface="Arial"/>
            </a:endParaRPr>
          </a:p>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Neo4J since it offers flexible schema option and an intuitive interface option it stands out. Moreover, its simple and uses a powerful query language named cypher.</a:t>
            </a:r>
            <a:endParaRPr sz="2200">
              <a:latin typeface="Arial"/>
              <a:ea typeface="Arial"/>
              <a:cs typeface="Arial"/>
              <a:sym typeface="Arial"/>
            </a:endParaRPr>
          </a:p>
          <a:p>
            <a:pPr indent="-368300" lvl="0" marL="457200" rtl="0" algn="l">
              <a:lnSpc>
                <a:spcPct val="115000"/>
              </a:lnSpc>
              <a:spcBef>
                <a:spcPts val="1200"/>
              </a:spcBef>
              <a:spcAft>
                <a:spcPts val="0"/>
              </a:spcAft>
              <a:buSzPts val="2200"/>
              <a:buChar char="●"/>
            </a:pPr>
            <a:r>
              <a:rPr lang="en-US" sz="2200">
                <a:latin typeface="Arial"/>
                <a:ea typeface="Arial"/>
                <a:cs typeface="Arial"/>
                <a:sym typeface="Arial"/>
              </a:rPr>
              <a:t>ArangoDB also offers a powerful query language named AQL which is easy to learn and it also has a flexible schema option. Moreover, in comparison to Neo4J its a multi-model graph database it provides lot of flexibility and mainly supports sharding.</a:t>
            </a:r>
            <a:endParaRPr sz="2200">
              <a:latin typeface="Arial"/>
              <a:ea typeface="Arial"/>
              <a:cs typeface="Arial"/>
              <a:sym typeface="Arial"/>
            </a:endParaRPr>
          </a:p>
          <a:p>
            <a:pPr indent="0" lvl="0" marL="0" rtl="0" algn="l">
              <a:lnSpc>
                <a:spcPct val="115000"/>
              </a:lnSpc>
              <a:spcBef>
                <a:spcPts val="1200"/>
              </a:spcBef>
              <a:spcAft>
                <a:spcPts val="0"/>
              </a:spcAft>
              <a:buNone/>
            </a:pPr>
            <a:r>
              <a:t/>
            </a:r>
            <a:endParaRPr sz="2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458700" y="125975"/>
            <a:ext cx="10895100" cy="11757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APPENDIX</a:t>
            </a:r>
            <a:endParaRPr b="1"/>
          </a:p>
        </p:txBody>
      </p:sp>
      <p:sp>
        <p:nvSpPr>
          <p:cNvPr id="230" name="Google Shape;230;p33"/>
          <p:cNvSpPr txBox="1"/>
          <p:nvPr>
            <p:ph idx="1" type="body"/>
          </p:nvPr>
        </p:nvSpPr>
        <p:spPr>
          <a:xfrm>
            <a:off x="458700" y="1679500"/>
            <a:ext cx="11274600" cy="5178600"/>
          </a:xfrm>
          <a:prstGeom prst="rect">
            <a:avLst/>
          </a:prstGeom>
        </p:spPr>
        <p:txBody>
          <a:bodyPr anchorCtr="0" anchor="t" bIns="45700" lIns="91425" spcFirstLastPara="1" rIns="91425" wrap="square" tIns="45700">
            <a:normAutofit lnSpcReduction="20000"/>
          </a:bodyPr>
          <a:lstStyle/>
          <a:p>
            <a:pPr indent="-368300" lvl="0" marL="457200" rtl="0" algn="l">
              <a:lnSpc>
                <a:spcPct val="100000"/>
              </a:lnSpc>
              <a:spcBef>
                <a:spcPts val="0"/>
              </a:spcBef>
              <a:spcAft>
                <a:spcPts val="0"/>
              </a:spcAft>
              <a:buSzPts val="2200"/>
              <a:buFont typeface="Arial"/>
              <a:buChar char="•"/>
            </a:pPr>
            <a:r>
              <a:rPr lang="en-US" sz="2200">
                <a:solidFill>
                  <a:srgbClr val="2D3B45"/>
                </a:solidFill>
                <a:latin typeface="Arial"/>
                <a:ea typeface="Arial"/>
                <a:cs typeface="Arial"/>
                <a:sym typeface="Arial"/>
              </a:rPr>
              <a:t>Presentation - </a:t>
            </a:r>
            <a:r>
              <a:rPr lang="en-US" sz="2200" u="sng">
                <a:solidFill>
                  <a:schemeClr val="hlink"/>
                </a:solidFill>
                <a:latin typeface="Arial"/>
                <a:ea typeface="Arial"/>
                <a:cs typeface="Arial"/>
                <a:sym typeface="Arial"/>
                <a:hlinkClick r:id="rId3"/>
              </a:rPr>
              <a:t>https://github.com/DecipherData/data225semproj</a:t>
            </a:r>
            <a:endParaRPr sz="2200">
              <a:solidFill>
                <a:srgbClr val="2D3B45"/>
              </a:solidFill>
              <a:latin typeface="Arial"/>
              <a:ea typeface="Arial"/>
              <a:cs typeface="Arial"/>
              <a:sym typeface="Arial"/>
            </a:endParaRPr>
          </a:p>
          <a:p>
            <a:pPr indent="0" lvl="0" marL="0" rtl="0" algn="l">
              <a:lnSpc>
                <a:spcPct val="100000"/>
              </a:lnSpc>
              <a:spcBef>
                <a:spcPts val="0"/>
              </a:spcBef>
              <a:spcAft>
                <a:spcPts val="0"/>
              </a:spcAft>
              <a:buNone/>
            </a:pPr>
            <a:r>
              <a:t/>
            </a:r>
            <a:endParaRPr sz="2200">
              <a:solidFill>
                <a:srgbClr val="2D3B45"/>
              </a:solidFill>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solidFill>
                  <a:srgbClr val="2D3B45"/>
                </a:solidFill>
                <a:latin typeface="Arial"/>
                <a:ea typeface="Arial"/>
                <a:cs typeface="Arial"/>
                <a:sym typeface="Arial"/>
              </a:rPr>
              <a:t>Key Learnings - </a:t>
            </a:r>
            <a:r>
              <a:rPr lang="en-US" sz="2200" u="sng">
                <a:solidFill>
                  <a:schemeClr val="hlink"/>
                </a:solidFill>
                <a:latin typeface="Arial"/>
                <a:ea typeface="Arial"/>
                <a:cs typeface="Arial"/>
                <a:sym typeface="Arial"/>
                <a:hlinkClick action="ppaction://hlinkshowjump?jump=previousslide"/>
              </a:rPr>
              <a:t>Key Learnings</a:t>
            </a:r>
            <a:endParaRPr sz="2200">
              <a:solidFill>
                <a:srgbClr val="2D3B45"/>
              </a:solidFill>
              <a:latin typeface="Arial"/>
              <a:ea typeface="Arial"/>
              <a:cs typeface="Arial"/>
              <a:sym typeface="Arial"/>
            </a:endParaRPr>
          </a:p>
          <a:p>
            <a:pPr indent="0" lvl="0" marL="0" rtl="0" algn="l">
              <a:lnSpc>
                <a:spcPct val="100000"/>
              </a:lnSpc>
              <a:spcBef>
                <a:spcPts val="0"/>
              </a:spcBef>
              <a:spcAft>
                <a:spcPts val="0"/>
              </a:spcAft>
              <a:buNone/>
            </a:pPr>
            <a:r>
              <a:t/>
            </a:r>
            <a:endParaRPr sz="2200">
              <a:solidFill>
                <a:srgbClr val="2D3B45"/>
              </a:solidFill>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solidFill>
                  <a:srgbClr val="2D3B45"/>
                </a:solidFill>
                <a:latin typeface="Arial"/>
                <a:ea typeface="Arial"/>
                <a:cs typeface="Arial"/>
                <a:sym typeface="Arial"/>
              </a:rPr>
              <a:t>Topic and contents of the paper - </a:t>
            </a:r>
            <a:r>
              <a:rPr lang="en-US" sz="2200">
                <a:latin typeface="Arial"/>
                <a:ea typeface="Arial"/>
                <a:cs typeface="Arial"/>
                <a:sym typeface="Arial"/>
              </a:rPr>
              <a:t>Study on: </a:t>
            </a:r>
            <a:br>
              <a:rPr lang="en-US" sz="2200">
                <a:latin typeface="Arial"/>
                <a:ea typeface="Arial"/>
                <a:cs typeface="Arial"/>
                <a:sym typeface="Arial"/>
              </a:rPr>
            </a:br>
            <a:r>
              <a:rPr lang="en-US" sz="2200">
                <a:latin typeface="Arial"/>
                <a:ea typeface="Arial"/>
                <a:cs typeface="Arial"/>
                <a:sym typeface="Arial"/>
              </a:rPr>
              <a:t>Graph Databases Comparison: AllegroGraph, ArangoDB, InfiniteGraph, Neo4J, and OrientDB: </a:t>
            </a:r>
            <a:r>
              <a:rPr lang="en-US" sz="2200" u="sng">
                <a:solidFill>
                  <a:schemeClr val="hlink"/>
                </a:solidFill>
                <a:latin typeface="Arial"/>
                <a:ea typeface="Arial"/>
                <a:cs typeface="Arial"/>
                <a:sym typeface="Arial"/>
                <a:hlinkClick action="ppaction://hlinksldjump" r:id="rId4"/>
              </a:rPr>
              <a:t>Introduction</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5"/>
              </a:rPr>
              <a:t>Main Advantages of Graph Database</a:t>
            </a:r>
            <a:r>
              <a:rPr lang="en-US" sz="2200">
                <a:solidFill>
                  <a:srgbClr val="2D3B45"/>
                </a:solidFill>
                <a:latin typeface="Arial"/>
                <a:ea typeface="Arial"/>
                <a:cs typeface="Arial"/>
                <a:sym typeface="Arial"/>
              </a:rPr>
              <a:t> , </a:t>
            </a:r>
            <a:r>
              <a:rPr lang="en-US" sz="2200">
                <a:solidFill>
                  <a:srgbClr val="2D3B45"/>
                </a:solidFill>
                <a:latin typeface="Arial"/>
                <a:ea typeface="Arial"/>
                <a:cs typeface="Arial"/>
                <a:sym typeface="Arial"/>
              </a:rPr>
              <a:t> </a:t>
            </a:r>
            <a:r>
              <a:rPr lang="en-US" sz="2200" u="sng">
                <a:solidFill>
                  <a:schemeClr val="hlink"/>
                </a:solidFill>
                <a:latin typeface="Arial"/>
                <a:ea typeface="Arial"/>
                <a:cs typeface="Arial"/>
                <a:sym typeface="Arial"/>
                <a:hlinkClick action="ppaction://hlinksldjump" r:id="rId6"/>
              </a:rPr>
              <a:t>OrientDb</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7"/>
              </a:rPr>
              <a:t>ArangoDB</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8"/>
              </a:rPr>
              <a:t>Allegro Graphs</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9"/>
              </a:rPr>
              <a:t>Neo4J</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10"/>
              </a:rPr>
              <a:t>InfiniteGraph</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11"/>
              </a:rPr>
              <a:t>Comparison of Features</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12"/>
              </a:rPr>
              <a:t>CONCLUSIONS</a:t>
            </a:r>
            <a:r>
              <a:rPr lang="en-US" sz="2200">
                <a:solidFill>
                  <a:srgbClr val="2D3B45"/>
                </a:solidFill>
                <a:latin typeface="Arial"/>
                <a:ea typeface="Arial"/>
                <a:cs typeface="Arial"/>
                <a:sym typeface="Arial"/>
              </a:rPr>
              <a:t> , </a:t>
            </a:r>
            <a:r>
              <a:rPr lang="en-US" sz="2200" u="sng">
                <a:solidFill>
                  <a:schemeClr val="hlink"/>
                </a:solidFill>
                <a:latin typeface="Arial"/>
                <a:ea typeface="Arial"/>
                <a:cs typeface="Arial"/>
                <a:sym typeface="Arial"/>
                <a:hlinkClick action="ppaction://hlinksldjump" r:id="rId13"/>
              </a:rPr>
              <a:t>References</a:t>
            </a:r>
            <a:r>
              <a:rPr lang="en-US" sz="2200">
                <a:solidFill>
                  <a:srgbClr val="2D3B45"/>
                </a:solidFill>
                <a:latin typeface="Arial"/>
                <a:ea typeface="Arial"/>
                <a:cs typeface="Arial"/>
                <a:sym typeface="Arial"/>
              </a:rPr>
              <a:t> </a:t>
            </a:r>
            <a:endParaRPr sz="2200">
              <a:solidFill>
                <a:srgbClr val="2D3B45"/>
              </a:solidFill>
              <a:latin typeface="Arial"/>
              <a:ea typeface="Arial"/>
              <a:cs typeface="Arial"/>
              <a:sym typeface="Arial"/>
            </a:endParaRPr>
          </a:p>
          <a:p>
            <a:pPr indent="0" lvl="0" marL="457200" rtl="0" algn="l">
              <a:lnSpc>
                <a:spcPct val="100000"/>
              </a:lnSpc>
              <a:spcBef>
                <a:spcPts val="0"/>
              </a:spcBef>
              <a:spcAft>
                <a:spcPts val="0"/>
              </a:spcAft>
              <a:buNone/>
            </a:pPr>
            <a:r>
              <a:t/>
            </a:r>
            <a:endParaRPr sz="2200">
              <a:solidFill>
                <a:srgbClr val="2D3B45"/>
              </a:solidFill>
              <a:latin typeface="Arial"/>
              <a:ea typeface="Arial"/>
              <a:cs typeface="Arial"/>
              <a:sym typeface="Arial"/>
            </a:endParaRPr>
          </a:p>
          <a:p>
            <a:pPr indent="-368300" lvl="0" marL="457200" rtl="0" algn="l">
              <a:lnSpc>
                <a:spcPct val="100000"/>
              </a:lnSpc>
              <a:spcBef>
                <a:spcPts val="0"/>
              </a:spcBef>
              <a:spcAft>
                <a:spcPts val="0"/>
              </a:spcAft>
              <a:buClr>
                <a:srgbClr val="2D3B45"/>
              </a:buClr>
              <a:buSzPts val="2200"/>
              <a:buFont typeface="Arial"/>
              <a:buChar char="•"/>
            </a:pPr>
            <a:r>
              <a:rPr lang="en-US" sz="2200">
                <a:solidFill>
                  <a:srgbClr val="2D3B45"/>
                </a:solidFill>
                <a:latin typeface="Arial"/>
                <a:ea typeface="Arial"/>
                <a:cs typeface="Arial"/>
                <a:sym typeface="Arial"/>
              </a:rPr>
              <a:t>Source of the Significant Paper - </a:t>
            </a:r>
            <a:r>
              <a:rPr lang="en-US" sz="2200" u="sng">
                <a:solidFill>
                  <a:schemeClr val="hlink"/>
                </a:solidFill>
                <a:latin typeface="Arial"/>
                <a:ea typeface="Arial"/>
                <a:cs typeface="Arial"/>
                <a:sym typeface="Arial"/>
                <a:hlinkClick r:id="rId14"/>
              </a:rPr>
              <a:t>https://www.scitepress.org/papers/2018/69102/69102.pdf</a:t>
            </a:r>
            <a:endParaRPr sz="2200">
              <a:solidFill>
                <a:srgbClr val="2D3B45"/>
              </a:solidFill>
              <a:latin typeface="Arial"/>
              <a:ea typeface="Arial"/>
              <a:cs typeface="Arial"/>
              <a:sym typeface="Arial"/>
            </a:endParaRPr>
          </a:p>
          <a:p>
            <a:pPr indent="0" lvl="0" marL="0" rtl="0" algn="l">
              <a:lnSpc>
                <a:spcPct val="100000"/>
              </a:lnSpc>
              <a:spcBef>
                <a:spcPts val="0"/>
              </a:spcBef>
              <a:spcAft>
                <a:spcPts val="0"/>
              </a:spcAft>
              <a:buNone/>
            </a:pPr>
            <a:r>
              <a:t/>
            </a:r>
            <a:endParaRPr sz="2200">
              <a:solidFill>
                <a:srgbClr val="2D3B45"/>
              </a:solidFill>
              <a:latin typeface="Arial"/>
              <a:ea typeface="Arial"/>
              <a:cs typeface="Arial"/>
              <a:sym typeface="Arial"/>
            </a:endParaRPr>
          </a:p>
          <a:p>
            <a:pPr indent="0" lvl="0" marL="457200" rtl="0" algn="l">
              <a:lnSpc>
                <a:spcPct val="100000"/>
              </a:lnSpc>
              <a:spcBef>
                <a:spcPts val="0"/>
              </a:spcBef>
              <a:spcAft>
                <a:spcPts val="0"/>
              </a:spcAft>
              <a:buNone/>
            </a:pPr>
            <a:r>
              <a:t/>
            </a:r>
            <a:endParaRPr sz="2200">
              <a:solidFill>
                <a:srgbClr val="2D3B45"/>
              </a:solidFill>
              <a:latin typeface="Arial"/>
              <a:ea typeface="Arial"/>
              <a:cs typeface="Arial"/>
              <a:sym typeface="Arial"/>
            </a:endParaRPr>
          </a:p>
          <a:p>
            <a:pPr indent="-368300" lvl="0" marL="457200" rtl="0" algn="l">
              <a:lnSpc>
                <a:spcPct val="100000"/>
              </a:lnSpc>
              <a:spcBef>
                <a:spcPts val="0"/>
              </a:spcBef>
              <a:spcAft>
                <a:spcPts val="0"/>
              </a:spcAft>
              <a:buClr>
                <a:srgbClr val="2D3B45"/>
              </a:buClr>
              <a:buSzPts val="2200"/>
              <a:buFont typeface="Arial"/>
              <a:buChar char="•"/>
            </a:pPr>
            <a:r>
              <a:rPr lang="en-US" sz="2200">
                <a:solidFill>
                  <a:srgbClr val="2D3B45"/>
                </a:solidFill>
                <a:latin typeface="Arial"/>
                <a:ea typeface="Arial"/>
                <a:cs typeface="Arial"/>
                <a:sym typeface="Arial"/>
              </a:rPr>
              <a:t>Slides - Based on our understanding of the significant paper we have chosen, we have prepared the slides for our presentation.</a:t>
            </a:r>
            <a:endParaRPr sz="2200">
              <a:solidFill>
                <a:srgbClr val="2D3B45"/>
              </a:solidFill>
              <a:latin typeface="Arial"/>
              <a:ea typeface="Arial"/>
              <a:cs typeface="Arial"/>
              <a:sym typeface="Arial"/>
            </a:endParaRPr>
          </a:p>
          <a:p>
            <a:pPr indent="0" lvl="0" marL="0" rtl="0" algn="l">
              <a:spcBef>
                <a:spcPts val="1000"/>
              </a:spcBef>
              <a:spcAft>
                <a:spcPts val="0"/>
              </a:spcAft>
              <a:buNone/>
            </a:pPr>
            <a:r>
              <a:t/>
            </a:r>
            <a:endParaRPr sz="2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0" y="0"/>
            <a:ext cx="12192000" cy="12420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REFERENCES</a:t>
            </a:r>
            <a:endParaRPr b="1"/>
          </a:p>
        </p:txBody>
      </p:sp>
      <p:sp>
        <p:nvSpPr>
          <p:cNvPr id="236" name="Google Shape;236;p34"/>
          <p:cNvSpPr txBox="1"/>
          <p:nvPr>
            <p:ph idx="1" type="body"/>
          </p:nvPr>
        </p:nvSpPr>
        <p:spPr>
          <a:xfrm>
            <a:off x="79275" y="1559225"/>
            <a:ext cx="11274600" cy="4549200"/>
          </a:xfrm>
          <a:prstGeom prst="rect">
            <a:avLst/>
          </a:prstGeom>
        </p:spPr>
        <p:txBody>
          <a:bodyPr anchorCtr="0" anchor="t" bIns="45700" lIns="91425" spcFirstLastPara="1" rIns="91425" wrap="square" tIns="45700">
            <a:noAutofit/>
          </a:bodyPr>
          <a:lstStyle/>
          <a:p>
            <a:pPr indent="-368617" lvl="0" marL="457200" rtl="0" algn="l">
              <a:lnSpc>
                <a:spcPct val="150000"/>
              </a:lnSpc>
              <a:spcBef>
                <a:spcPts val="1000"/>
              </a:spcBef>
              <a:spcAft>
                <a:spcPts val="0"/>
              </a:spcAft>
              <a:buSzPts val="2205"/>
              <a:buFont typeface="Arial"/>
              <a:buChar char="●"/>
            </a:pPr>
            <a:r>
              <a:rPr lang="en-US" sz="2205">
                <a:latin typeface="Arial"/>
                <a:ea typeface="Arial"/>
                <a:cs typeface="Arial"/>
                <a:sym typeface="Arial"/>
              </a:rPr>
              <a:t>Main Paper: </a:t>
            </a:r>
            <a:r>
              <a:rPr lang="en-US" sz="2205" u="sng">
                <a:solidFill>
                  <a:schemeClr val="hlink"/>
                </a:solidFill>
                <a:latin typeface="Arial"/>
                <a:ea typeface="Arial"/>
                <a:cs typeface="Arial"/>
                <a:sym typeface="Arial"/>
                <a:hlinkClick r:id="rId3"/>
              </a:rPr>
              <a:t>https://www.scitepress.org/papers/2018/69102/69102.pdf</a:t>
            </a:r>
            <a:endParaRPr sz="2205">
              <a:latin typeface="Arial"/>
              <a:ea typeface="Arial"/>
              <a:cs typeface="Arial"/>
              <a:sym typeface="Arial"/>
            </a:endParaRPr>
          </a:p>
          <a:p>
            <a:pPr indent="-368617" lvl="0" marL="457200" rtl="0" algn="l">
              <a:lnSpc>
                <a:spcPct val="150000"/>
              </a:lnSpc>
              <a:spcBef>
                <a:spcPts val="0"/>
              </a:spcBef>
              <a:spcAft>
                <a:spcPts val="0"/>
              </a:spcAft>
              <a:buSzPts val="2205"/>
              <a:buFont typeface="Arial"/>
              <a:buChar char="●"/>
            </a:pPr>
            <a:r>
              <a:rPr lang="en-US" sz="2205">
                <a:latin typeface="Arial"/>
                <a:ea typeface="Arial"/>
                <a:cs typeface="Arial"/>
                <a:sym typeface="Arial"/>
              </a:rPr>
              <a:t>OrientDB: </a:t>
            </a:r>
            <a:r>
              <a:rPr lang="en-US" sz="2205" u="sng">
                <a:solidFill>
                  <a:schemeClr val="hlink"/>
                </a:solidFill>
                <a:latin typeface="Arial"/>
                <a:ea typeface="Arial"/>
                <a:cs typeface="Arial"/>
                <a:sym typeface="Arial"/>
                <a:hlinkClick r:id="rId4"/>
              </a:rPr>
              <a:t>https://orientdb.org/docs/2.1.x/Graph-Editor.html/</a:t>
            </a:r>
            <a:endParaRPr sz="2205">
              <a:latin typeface="Arial"/>
              <a:ea typeface="Arial"/>
              <a:cs typeface="Arial"/>
              <a:sym typeface="Arial"/>
            </a:endParaRPr>
          </a:p>
          <a:p>
            <a:pPr indent="-368617" lvl="0" marL="457200" rtl="0" algn="l">
              <a:lnSpc>
                <a:spcPct val="150000"/>
              </a:lnSpc>
              <a:spcBef>
                <a:spcPts val="0"/>
              </a:spcBef>
              <a:spcAft>
                <a:spcPts val="0"/>
              </a:spcAft>
              <a:buSzPts val="2205"/>
              <a:buFont typeface="Arial"/>
              <a:buChar char="●"/>
            </a:pPr>
            <a:r>
              <a:rPr lang="en-US" sz="2205">
                <a:latin typeface="Arial"/>
                <a:ea typeface="Arial"/>
                <a:cs typeface="Arial"/>
                <a:sym typeface="Arial"/>
              </a:rPr>
              <a:t>ArangoDB: </a:t>
            </a:r>
            <a:r>
              <a:rPr lang="en-US" sz="2205" u="sng">
                <a:solidFill>
                  <a:schemeClr val="hlink"/>
                </a:solidFill>
                <a:latin typeface="Arial"/>
                <a:ea typeface="Arial"/>
                <a:cs typeface="Arial"/>
                <a:sym typeface="Arial"/>
                <a:hlinkClick r:id="rId5"/>
              </a:rPr>
              <a:t>https://www.arangodb.com/docs/stable/getting-started.html</a:t>
            </a:r>
            <a:endParaRPr sz="2205">
              <a:latin typeface="Arial"/>
              <a:ea typeface="Arial"/>
              <a:cs typeface="Arial"/>
              <a:sym typeface="Arial"/>
            </a:endParaRPr>
          </a:p>
          <a:p>
            <a:pPr indent="-368617" lvl="0" marL="457200" rtl="0" algn="l">
              <a:lnSpc>
                <a:spcPct val="150000"/>
              </a:lnSpc>
              <a:spcBef>
                <a:spcPts val="0"/>
              </a:spcBef>
              <a:spcAft>
                <a:spcPts val="0"/>
              </a:spcAft>
              <a:buSzPts val="2205"/>
              <a:buFont typeface="Arial"/>
              <a:buChar char="●"/>
            </a:pPr>
            <a:r>
              <a:rPr lang="en-US" sz="2205">
                <a:latin typeface="Arial"/>
                <a:ea typeface="Arial"/>
                <a:cs typeface="Arial"/>
                <a:sym typeface="Arial"/>
              </a:rPr>
              <a:t>AllegroGraph: </a:t>
            </a:r>
            <a:r>
              <a:rPr lang="en-US" sz="2205" u="sng">
                <a:solidFill>
                  <a:schemeClr val="hlink"/>
                </a:solidFill>
                <a:latin typeface="Arial"/>
                <a:ea typeface="Arial"/>
                <a:cs typeface="Arial"/>
                <a:sym typeface="Arial"/>
                <a:hlinkClick r:id="rId6"/>
              </a:rPr>
              <a:t>https://allegrograph.com/category/tutorial/</a:t>
            </a:r>
            <a:endParaRPr sz="2205">
              <a:latin typeface="Arial"/>
              <a:ea typeface="Arial"/>
              <a:cs typeface="Arial"/>
              <a:sym typeface="Arial"/>
            </a:endParaRPr>
          </a:p>
          <a:p>
            <a:pPr indent="-368617" lvl="0" marL="457200" rtl="0" algn="l">
              <a:lnSpc>
                <a:spcPct val="150000"/>
              </a:lnSpc>
              <a:spcBef>
                <a:spcPts val="0"/>
              </a:spcBef>
              <a:spcAft>
                <a:spcPts val="0"/>
              </a:spcAft>
              <a:buSzPts val="2205"/>
              <a:buFont typeface="Arial"/>
              <a:buChar char="●"/>
            </a:pPr>
            <a:r>
              <a:rPr lang="en-US" sz="2205">
                <a:latin typeface="Arial"/>
                <a:ea typeface="Arial"/>
                <a:cs typeface="Arial"/>
                <a:sym typeface="Arial"/>
              </a:rPr>
              <a:t>Neo4J: </a:t>
            </a:r>
            <a:r>
              <a:rPr lang="en-US" sz="2205" u="sng">
                <a:solidFill>
                  <a:schemeClr val="hlink"/>
                </a:solidFill>
                <a:latin typeface="Arial"/>
                <a:ea typeface="Arial"/>
                <a:cs typeface="Arial"/>
                <a:sym typeface="Arial"/>
                <a:hlinkClick r:id="rId7"/>
              </a:rPr>
              <a:t>https://neo4j.com/docs/getting-started/current/</a:t>
            </a:r>
            <a:endParaRPr sz="2205">
              <a:latin typeface="Arial"/>
              <a:ea typeface="Arial"/>
              <a:cs typeface="Arial"/>
              <a:sym typeface="Arial"/>
            </a:endParaRPr>
          </a:p>
          <a:p>
            <a:pPr indent="-368617" lvl="0" marL="457200" rtl="0" algn="l">
              <a:lnSpc>
                <a:spcPct val="150000"/>
              </a:lnSpc>
              <a:spcBef>
                <a:spcPts val="0"/>
              </a:spcBef>
              <a:spcAft>
                <a:spcPts val="0"/>
              </a:spcAft>
              <a:buSzPts val="2205"/>
              <a:buFont typeface="Arial"/>
              <a:buChar char="●"/>
            </a:pPr>
            <a:r>
              <a:rPr lang="en-US" sz="2205">
                <a:latin typeface="Arial"/>
                <a:ea typeface="Arial"/>
                <a:cs typeface="Arial"/>
                <a:sym typeface="Arial"/>
              </a:rPr>
              <a:t>InfiniteGraph: </a:t>
            </a:r>
            <a:r>
              <a:rPr lang="en-US" sz="2205" u="sng">
                <a:solidFill>
                  <a:schemeClr val="hlink"/>
                </a:solidFill>
                <a:latin typeface="Arial"/>
                <a:ea typeface="Arial"/>
                <a:cs typeface="Arial"/>
                <a:sym typeface="Arial"/>
                <a:hlinkClick r:id="rId8"/>
              </a:rPr>
              <a:t>https://infinitegraph.com/</a:t>
            </a:r>
            <a:endParaRPr sz="2205">
              <a:latin typeface="Arial"/>
              <a:ea typeface="Arial"/>
              <a:cs typeface="Arial"/>
              <a:sym typeface="Arial"/>
            </a:endParaRPr>
          </a:p>
          <a:p>
            <a:pPr indent="0" lvl="0" marL="0" rtl="0" algn="l">
              <a:lnSpc>
                <a:spcPct val="130000"/>
              </a:lnSpc>
              <a:spcBef>
                <a:spcPts val="1000"/>
              </a:spcBef>
              <a:spcAft>
                <a:spcPts val="0"/>
              </a:spcAft>
              <a:buSzPts val="852"/>
              <a:buNone/>
            </a:pPr>
            <a:r>
              <a:t/>
            </a:r>
            <a:endParaRPr sz="2205">
              <a:latin typeface="Arial"/>
              <a:ea typeface="Arial"/>
              <a:cs typeface="Arial"/>
              <a:sym typeface="Arial"/>
            </a:endParaRPr>
          </a:p>
          <a:p>
            <a:pPr indent="0" lvl="0" marL="0" rtl="0" algn="l">
              <a:lnSpc>
                <a:spcPct val="130000"/>
              </a:lnSpc>
              <a:spcBef>
                <a:spcPts val="1000"/>
              </a:spcBef>
              <a:spcAft>
                <a:spcPts val="0"/>
              </a:spcAft>
              <a:buClr>
                <a:schemeClr val="dk1"/>
              </a:buClr>
              <a:buSzPts val="852"/>
              <a:buFont typeface="Arial"/>
              <a:buNone/>
            </a:pPr>
            <a:r>
              <a:t/>
            </a:r>
            <a:endParaRPr sz="2205">
              <a:latin typeface="Arial"/>
              <a:ea typeface="Arial"/>
              <a:cs typeface="Arial"/>
              <a:sym typeface="Arial"/>
            </a:endParaRPr>
          </a:p>
          <a:p>
            <a:pPr indent="0" lvl="0" marL="0" rtl="0" algn="l">
              <a:lnSpc>
                <a:spcPct val="130000"/>
              </a:lnSpc>
              <a:spcBef>
                <a:spcPts val="1000"/>
              </a:spcBef>
              <a:spcAft>
                <a:spcPts val="0"/>
              </a:spcAft>
              <a:buSzPts val="852"/>
              <a:buNone/>
            </a:pPr>
            <a:r>
              <a:t/>
            </a:r>
            <a:endParaRPr sz="2205">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0" y="0"/>
            <a:ext cx="12103800" cy="1162800"/>
          </a:xfrm>
          <a:prstGeom prst="rect">
            <a:avLst/>
          </a:prstGeom>
          <a:solidFill>
            <a:schemeClr val="accent3"/>
          </a:solid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US"/>
              <a:t>Introduction</a:t>
            </a:r>
            <a:endParaRPr/>
          </a:p>
        </p:txBody>
      </p:sp>
      <p:sp>
        <p:nvSpPr>
          <p:cNvPr id="105" name="Google Shape;105;p15"/>
          <p:cNvSpPr txBox="1"/>
          <p:nvPr>
            <p:ph idx="1" type="body"/>
          </p:nvPr>
        </p:nvSpPr>
        <p:spPr>
          <a:xfrm>
            <a:off x="0" y="1525450"/>
            <a:ext cx="11274600" cy="5166600"/>
          </a:xfrm>
          <a:prstGeom prst="rect">
            <a:avLst/>
          </a:prstGeom>
          <a:noFill/>
          <a:ln>
            <a:noFill/>
          </a:ln>
        </p:spPr>
        <p:txBody>
          <a:bodyPr anchorCtr="0" anchor="t" bIns="45700" lIns="91425" spcFirstLastPara="1" rIns="91425" wrap="square" tIns="45700">
            <a:noAutofit/>
          </a:bodyPr>
          <a:lstStyle/>
          <a:p>
            <a:pPr indent="-368300" lvl="0" marL="457200" rtl="0" algn="l">
              <a:lnSpc>
                <a:spcPct val="110000"/>
              </a:lnSpc>
              <a:spcBef>
                <a:spcPts val="0"/>
              </a:spcBef>
              <a:spcAft>
                <a:spcPts val="0"/>
              </a:spcAft>
              <a:buSzPts val="2200"/>
              <a:buFont typeface="Arial"/>
              <a:buChar char="●"/>
            </a:pPr>
            <a:r>
              <a:rPr lang="en-US" sz="2200">
                <a:latin typeface="Arial"/>
                <a:ea typeface="Arial"/>
                <a:cs typeface="Arial"/>
                <a:sym typeface="Arial"/>
              </a:rPr>
              <a:t>The focus of this paper is the study of the main characteristics, advantages and use cases of graph databases. We study five of the most popular graph databases: AllegroGraph, ArangoDB, InfiniteGraph, Neo4J and OrientDB. </a:t>
            </a:r>
            <a:endParaRPr sz="2200">
              <a:latin typeface="Arial"/>
              <a:ea typeface="Arial"/>
              <a:cs typeface="Arial"/>
              <a:sym typeface="Arial"/>
            </a:endParaRPr>
          </a:p>
          <a:p>
            <a:pPr indent="0" lvl="0" marL="228600" rtl="0" algn="l">
              <a:lnSpc>
                <a:spcPct val="110000"/>
              </a:lnSpc>
              <a:spcBef>
                <a:spcPts val="0"/>
              </a:spcBef>
              <a:spcAft>
                <a:spcPts val="0"/>
              </a:spcAft>
              <a:buNone/>
            </a:pPr>
            <a:r>
              <a:t/>
            </a:r>
            <a:endParaRPr sz="2200">
              <a:latin typeface="Arial"/>
              <a:ea typeface="Arial"/>
              <a:cs typeface="Arial"/>
              <a:sym typeface="Arial"/>
            </a:endParaRPr>
          </a:p>
          <a:p>
            <a:pPr indent="-368300" lvl="0" marL="457200" rtl="0" algn="l">
              <a:lnSpc>
                <a:spcPct val="110000"/>
              </a:lnSpc>
              <a:spcBef>
                <a:spcPts val="0"/>
              </a:spcBef>
              <a:spcAft>
                <a:spcPts val="0"/>
              </a:spcAft>
              <a:buSzPts val="2200"/>
              <a:buFont typeface="Arial"/>
              <a:buChar char="●"/>
            </a:pPr>
            <a:r>
              <a:rPr b="1" lang="en-US" sz="2200">
                <a:latin typeface="Arial"/>
                <a:ea typeface="Arial"/>
                <a:cs typeface="Arial"/>
                <a:sym typeface="Arial"/>
              </a:rPr>
              <a:t>Problem</a:t>
            </a:r>
            <a:endParaRPr b="1" sz="2200">
              <a:latin typeface="Arial"/>
              <a:ea typeface="Arial"/>
              <a:cs typeface="Arial"/>
              <a:sym typeface="Arial"/>
            </a:endParaRPr>
          </a:p>
          <a:p>
            <a:pPr indent="0" lvl="0" marL="685800" rtl="0" algn="l">
              <a:lnSpc>
                <a:spcPct val="110000"/>
              </a:lnSpc>
              <a:spcBef>
                <a:spcPts val="0"/>
              </a:spcBef>
              <a:spcAft>
                <a:spcPts val="0"/>
              </a:spcAft>
              <a:buNone/>
            </a:pPr>
            <a:r>
              <a:rPr lang="en-US" sz="2200">
                <a:latin typeface="Arial"/>
                <a:ea typeface="Arial"/>
                <a:cs typeface="Arial"/>
                <a:sym typeface="Arial"/>
              </a:rPr>
              <a:t>Data volume is increasing quickly in the recent times and the ability to store and process large amounts of data is also increasing. Current relational databases dominate the market, however their adaptability in processing connected data is low.</a:t>
            </a:r>
            <a:endParaRPr sz="2200">
              <a:latin typeface="Arial"/>
              <a:ea typeface="Arial"/>
              <a:cs typeface="Arial"/>
              <a:sym typeface="Arial"/>
            </a:endParaRPr>
          </a:p>
          <a:p>
            <a:pPr indent="0" lvl="0" marL="685800" rtl="0" algn="l">
              <a:lnSpc>
                <a:spcPct val="110000"/>
              </a:lnSpc>
              <a:spcBef>
                <a:spcPts val="0"/>
              </a:spcBef>
              <a:spcAft>
                <a:spcPts val="0"/>
              </a:spcAft>
              <a:buNone/>
            </a:pPr>
            <a:r>
              <a:t/>
            </a:r>
            <a:endParaRPr sz="2200">
              <a:latin typeface="Arial"/>
              <a:ea typeface="Arial"/>
              <a:cs typeface="Arial"/>
              <a:sym typeface="Arial"/>
            </a:endParaRPr>
          </a:p>
          <a:p>
            <a:pPr indent="-368300" lvl="0" marL="457200" rtl="0" algn="l">
              <a:lnSpc>
                <a:spcPct val="110000"/>
              </a:lnSpc>
              <a:spcBef>
                <a:spcPts val="0"/>
              </a:spcBef>
              <a:spcAft>
                <a:spcPts val="0"/>
              </a:spcAft>
              <a:buSzPts val="2200"/>
              <a:buFont typeface="Arial"/>
              <a:buChar char="●"/>
            </a:pPr>
            <a:r>
              <a:rPr b="1" lang="en-US" sz="2200">
                <a:latin typeface="Arial"/>
                <a:ea typeface="Arial"/>
                <a:cs typeface="Arial"/>
                <a:sym typeface="Arial"/>
              </a:rPr>
              <a:t>Solution</a:t>
            </a:r>
            <a:endParaRPr b="1" sz="2200">
              <a:latin typeface="Arial"/>
              <a:ea typeface="Arial"/>
              <a:cs typeface="Arial"/>
              <a:sym typeface="Arial"/>
            </a:endParaRPr>
          </a:p>
          <a:p>
            <a:pPr indent="0" lvl="0" marL="685800" rtl="0" algn="l">
              <a:lnSpc>
                <a:spcPct val="110000"/>
              </a:lnSpc>
              <a:spcBef>
                <a:spcPts val="0"/>
              </a:spcBef>
              <a:spcAft>
                <a:spcPts val="0"/>
              </a:spcAft>
              <a:buNone/>
            </a:pPr>
            <a:r>
              <a:rPr lang="en-US" sz="2200">
                <a:latin typeface="Arial"/>
                <a:ea typeface="Arial"/>
                <a:cs typeface="Arial"/>
                <a:sym typeface="Arial"/>
              </a:rPr>
              <a:t>Graph Db in the current scenario is an optimal solution to handle intensely interconnected data as it provides an efficient way to store data and </a:t>
            </a:r>
            <a:r>
              <a:rPr lang="en-US" sz="2200">
                <a:latin typeface="Arial"/>
                <a:ea typeface="Arial"/>
                <a:cs typeface="Arial"/>
                <a:sym typeface="Arial"/>
              </a:rPr>
              <a:t>metadata</a:t>
            </a:r>
            <a:r>
              <a:rPr lang="en-US" sz="2200">
                <a:latin typeface="Arial"/>
                <a:ea typeface="Arial"/>
                <a:cs typeface="Arial"/>
                <a:sym typeface="Arial"/>
              </a:rPr>
              <a:t>.</a:t>
            </a:r>
            <a:endParaRPr sz="22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0" y="0"/>
            <a:ext cx="12192000" cy="12819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Main Advantages of Graph Database</a:t>
            </a:r>
            <a:endParaRPr b="1"/>
          </a:p>
        </p:txBody>
      </p:sp>
      <p:sp>
        <p:nvSpPr>
          <p:cNvPr id="111" name="Google Shape;111;p16"/>
          <p:cNvSpPr txBox="1"/>
          <p:nvPr>
            <p:ph idx="1" type="body"/>
          </p:nvPr>
        </p:nvSpPr>
        <p:spPr>
          <a:xfrm>
            <a:off x="0" y="1658750"/>
            <a:ext cx="11274600" cy="45789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SzPts val="2200"/>
              <a:buFont typeface="Arial"/>
              <a:buChar char="●"/>
            </a:pPr>
            <a:r>
              <a:rPr lang="en-US" sz="2200">
                <a:latin typeface="Arial"/>
                <a:ea typeface="Arial"/>
                <a:cs typeface="Arial"/>
                <a:sym typeface="Arial"/>
              </a:rPr>
              <a:t>It supports ACID properties. For example, Neo4j.</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Better optimization on gathering information than relational databases.</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Supports storage in petabytes, easily expandable and is suitable for complex and irregular data.</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Highly efficient for data mining and running deep data queries.</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Performance:- Relationship queries in traditional databases will come to a halt as the number and depth of relationships grow whereas in graph databases it stays constant.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Flexibility:- Teams can move at the speed of business as graph model's structure and schema evolve as applications and industries change.</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Agility:-Graph databases can change in parallel with the rest of the application and any evolving business needs thanks to test-driven development approaches.</a:t>
            </a:r>
            <a:endParaRPr sz="22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0" y="0"/>
            <a:ext cx="12192000" cy="12552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OrientDb</a:t>
            </a:r>
            <a:endParaRPr b="1"/>
          </a:p>
        </p:txBody>
      </p:sp>
      <p:sp>
        <p:nvSpPr>
          <p:cNvPr id="117" name="Google Shape;117;p17"/>
          <p:cNvSpPr txBox="1"/>
          <p:nvPr>
            <p:ph idx="1" type="body"/>
          </p:nvPr>
        </p:nvSpPr>
        <p:spPr>
          <a:xfrm>
            <a:off x="0" y="1642100"/>
            <a:ext cx="11274600" cy="48135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SzPts val="2200"/>
              <a:buFont typeface="Arial"/>
              <a:buChar char="●"/>
            </a:pPr>
            <a:r>
              <a:rPr lang="en-US" sz="2200">
                <a:latin typeface="Arial"/>
                <a:ea typeface="Arial"/>
                <a:cs typeface="Arial"/>
                <a:sym typeface="Arial"/>
              </a:rPr>
              <a:t>OrientDB is an open source, multi-model NoSQL database management system that supports data models in documents, graphs, key/value, and objects.</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US" sz="2200">
                <a:latin typeface="Arial"/>
                <a:ea typeface="Arial"/>
                <a:cs typeface="Arial"/>
                <a:sym typeface="Arial"/>
              </a:rPr>
              <a:t>The manipulation of the database can be done in Java, SQL or with Gremlin.</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US" sz="2200">
                <a:latin typeface="Arial"/>
                <a:ea typeface="Arial"/>
                <a:cs typeface="Arial"/>
                <a:sym typeface="Arial"/>
              </a:rPr>
              <a:t>It uses document database and object orientation capabilities to store physical vertices.</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US" sz="2200">
                <a:latin typeface="Arial"/>
                <a:ea typeface="Arial"/>
                <a:cs typeface="Arial"/>
                <a:sym typeface="Arial"/>
              </a:rPr>
              <a:t>It ensures the security of all confidential data by utilizing authentication, passwords, and data-at-rest encryption.</a:t>
            </a:r>
            <a:endParaRPr sz="22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0" y="0"/>
            <a:ext cx="12192000" cy="12177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OrientDb</a:t>
            </a:r>
            <a:endParaRPr/>
          </a:p>
        </p:txBody>
      </p:sp>
      <p:sp>
        <p:nvSpPr>
          <p:cNvPr id="123" name="Google Shape;123;p18"/>
          <p:cNvSpPr txBox="1"/>
          <p:nvPr>
            <p:ph idx="1" type="body"/>
          </p:nvPr>
        </p:nvSpPr>
        <p:spPr>
          <a:xfrm>
            <a:off x="0" y="1217700"/>
            <a:ext cx="11274600" cy="5640300"/>
          </a:xfrm>
          <a:prstGeom prst="rect">
            <a:avLst/>
          </a:prstGeom>
        </p:spPr>
        <p:txBody>
          <a:bodyPr anchorCtr="0" anchor="t" bIns="45700" lIns="91425" spcFirstLastPara="1" rIns="91425" wrap="square" tIns="45700">
            <a:noAutofit/>
          </a:bodyPr>
          <a:lstStyle/>
          <a:p>
            <a:pPr indent="-370522" lvl="0" marL="457200" rtl="0" algn="l">
              <a:lnSpc>
                <a:spcPct val="115000"/>
              </a:lnSpc>
              <a:spcBef>
                <a:spcPts val="1000"/>
              </a:spcBef>
              <a:spcAft>
                <a:spcPts val="0"/>
              </a:spcAft>
              <a:buSzPts val="2235"/>
              <a:buChar char="●"/>
            </a:pPr>
            <a:r>
              <a:rPr b="1" lang="en-US" sz="2235">
                <a:latin typeface="Arial"/>
                <a:ea typeface="Arial"/>
                <a:cs typeface="Arial"/>
                <a:sym typeface="Arial"/>
              </a:rPr>
              <a:t>Some Use-cases:-</a:t>
            </a:r>
            <a:r>
              <a:rPr lang="en-US" sz="2235">
                <a:latin typeface="Arial"/>
                <a:ea typeface="Arial"/>
                <a:cs typeface="Arial"/>
                <a:sym typeface="Arial"/>
              </a:rPr>
              <a:t> fraud detection, network/IT operations, graph search,recommendation engines, master data management,identity management and forensic analysis.</a:t>
            </a:r>
            <a:endParaRPr sz="2235">
              <a:latin typeface="Arial"/>
              <a:ea typeface="Arial"/>
              <a:cs typeface="Arial"/>
              <a:sym typeface="Arial"/>
            </a:endParaRPr>
          </a:p>
          <a:p>
            <a:pPr indent="-370522" lvl="0" marL="457200" rtl="0" algn="l">
              <a:lnSpc>
                <a:spcPct val="115000"/>
              </a:lnSpc>
              <a:spcBef>
                <a:spcPts val="1000"/>
              </a:spcBef>
              <a:spcAft>
                <a:spcPts val="0"/>
              </a:spcAft>
              <a:buSzPts val="2235"/>
              <a:buChar char="●"/>
            </a:pPr>
            <a:r>
              <a:rPr b="1" lang="en-US" sz="2235" u="sng">
                <a:latin typeface="Arial"/>
                <a:ea typeface="Arial"/>
                <a:cs typeface="Arial"/>
                <a:sym typeface="Arial"/>
              </a:rPr>
              <a:t>Limitations:- </a:t>
            </a:r>
            <a:endParaRPr b="1" sz="2235" u="sng">
              <a:latin typeface="Arial"/>
              <a:ea typeface="Arial"/>
              <a:cs typeface="Arial"/>
              <a:sym typeface="Arial"/>
            </a:endParaRPr>
          </a:p>
          <a:p>
            <a:pPr indent="-370522" lvl="1" marL="914400" rtl="0" algn="l">
              <a:lnSpc>
                <a:spcPct val="115000"/>
              </a:lnSpc>
              <a:spcBef>
                <a:spcPts val="1000"/>
              </a:spcBef>
              <a:spcAft>
                <a:spcPts val="0"/>
              </a:spcAft>
              <a:buSzPts val="2235"/>
              <a:buChar char="○"/>
            </a:pPr>
            <a:r>
              <a:rPr lang="en-US" sz="2235">
                <a:latin typeface="Arial"/>
                <a:ea typeface="Arial"/>
                <a:cs typeface="Arial"/>
                <a:sym typeface="Arial"/>
              </a:rPr>
              <a:t>Lack of an import tool. </a:t>
            </a:r>
            <a:endParaRPr sz="2235">
              <a:latin typeface="Arial"/>
              <a:ea typeface="Arial"/>
              <a:cs typeface="Arial"/>
              <a:sym typeface="Arial"/>
            </a:endParaRPr>
          </a:p>
          <a:p>
            <a:pPr indent="-370522" lvl="1" marL="914400" rtl="0" algn="l">
              <a:lnSpc>
                <a:spcPct val="115000"/>
              </a:lnSpc>
              <a:spcBef>
                <a:spcPts val="1000"/>
              </a:spcBef>
              <a:spcAft>
                <a:spcPts val="0"/>
              </a:spcAft>
              <a:buSzPts val="2235"/>
              <a:buChar char="○"/>
            </a:pPr>
            <a:r>
              <a:rPr lang="en-US" sz="2235">
                <a:latin typeface="Arial"/>
                <a:ea typeface="Arial"/>
                <a:cs typeface="Arial"/>
                <a:sym typeface="Arial"/>
              </a:rPr>
              <a:t>The documentation is often outdated.</a:t>
            </a:r>
            <a:endParaRPr sz="2235">
              <a:latin typeface="Arial"/>
              <a:ea typeface="Arial"/>
              <a:cs typeface="Arial"/>
              <a:sym typeface="Arial"/>
            </a:endParaRPr>
          </a:p>
          <a:p>
            <a:pPr indent="-370522" lvl="1" marL="914400" rtl="0" algn="l">
              <a:lnSpc>
                <a:spcPct val="115000"/>
              </a:lnSpc>
              <a:spcBef>
                <a:spcPts val="1000"/>
              </a:spcBef>
              <a:spcAft>
                <a:spcPts val="0"/>
              </a:spcAft>
              <a:buSzPts val="2235"/>
              <a:buChar char="○"/>
            </a:pPr>
            <a:r>
              <a:rPr lang="en-US" sz="2235">
                <a:latin typeface="Arial"/>
                <a:ea typeface="Arial"/>
                <a:cs typeface="Arial"/>
                <a:sym typeface="Arial"/>
              </a:rPr>
              <a:t>Difficulties with the graph editor.</a:t>
            </a:r>
            <a:endParaRPr sz="2235">
              <a:latin typeface="Arial"/>
              <a:ea typeface="Arial"/>
              <a:cs typeface="Arial"/>
              <a:sym typeface="Arial"/>
            </a:endParaRPr>
          </a:p>
          <a:p>
            <a:pPr indent="-370522" lvl="0" marL="457200" rtl="0" algn="l">
              <a:lnSpc>
                <a:spcPct val="115000"/>
              </a:lnSpc>
              <a:spcBef>
                <a:spcPts val="1000"/>
              </a:spcBef>
              <a:spcAft>
                <a:spcPts val="0"/>
              </a:spcAft>
              <a:buSzPts val="2235"/>
              <a:buChar char="●"/>
            </a:pPr>
            <a:r>
              <a:rPr b="1" lang="en-US" sz="2235" u="sng">
                <a:latin typeface="Arial"/>
                <a:ea typeface="Arial"/>
                <a:cs typeface="Arial"/>
                <a:sym typeface="Arial"/>
              </a:rPr>
              <a:t>Some notable key features:-</a:t>
            </a:r>
            <a:endParaRPr b="1" sz="2235" u="sng">
              <a:latin typeface="Arial"/>
              <a:ea typeface="Arial"/>
              <a:cs typeface="Arial"/>
              <a:sym typeface="Arial"/>
            </a:endParaRPr>
          </a:p>
          <a:p>
            <a:pPr indent="-370522" lvl="0" marL="914400" rtl="0" algn="l">
              <a:lnSpc>
                <a:spcPct val="115000"/>
              </a:lnSpc>
              <a:spcBef>
                <a:spcPts val="1000"/>
              </a:spcBef>
              <a:spcAft>
                <a:spcPts val="0"/>
              </a:spcAft>
              <a:buSzPts val="2235"/>
              <a:buChar char="●"/>
            </a:pPr>
            <a:r>
              <a:rPr lang="en-US" sz="2235">
                <a:latin typeface="Arial"/>
                <a:ea typeface="Arial"/>
                <a:cs typeface="Arial"/>
                <a:sym typeface="Arial"/>
              </a:rPr>
              <a:t>It can embed documents like any other document database but also supports relationships;</a:t>
            </a:r>
            <a:endParaRPr sz="2235">
              <a:latin typeface="Arial"/>
              <a:ea typeface="Arial"/>
              <a:cs typeface="Arial"/>
              <a:sym typeface="Arial"/>
            </a:endParaRPr>
          </a:p>
          <a:p>
            <a:pPr indent="-370522" lvl="0" marL="914400" rtl="0" algn="l">
              <a:lnSpc>
                <a:spcPct val="115000"/>
              </a:lnSpc>
              <a:spcBef>
                <a:spcPts val="1000"/>
              </a:spcBef>
              <a:spcAft>
                <a:spcPts val="0"/>
              </a:spcAft>
              <a:buSzPts val="2235"/>
              <a:buChar char="●"/>
            </a:pPr>
            <a:r>
              <a:rPr lang="en-US" sz="2235">
                <a:latin typeface="Arial"/>
                <a:ea typeface="Arial"/>
                <a:cs typeface="Arial"/>
                <a:sym typeface="Arial"/>
              </a:rPr>
              <a:t>Multi-master plus sharded architecture,providing horizontal scalability and reliability.</a:t>
            </a:r>
            <a:endParaRPr sz="2235">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5" y="0"/>
            <a:ext cx="12192000" cy="12288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OrientDb</a:t>
            </a:r>
            <a:endParaRPr/>
          </a:p>
        </p:txBody>
      </p:sp>
      <p:sp>
        <p:nvSpPr>
          <p:cNvPr id="129" name="Google Shape;129;p19"/>
          <p:cNvSpPr txBox="1"/>
          <p:nvPr>
            <p:ph idx="1" type="body"/>
          </p:nvPr>
        </p:nvSpPr>
        <p:spPr>
          <a:xfrm>
            <a:off x="66075" y="1634200"/>
            <a:ext cx="5604300" cy="49200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200">
                <a:latin typeface="Arial"/>
                <a:ea typeface="Arial"/>
                <a:cs typeface="Arial"/>
                <a:sym typeface="Arial"/>
              </a:rPr>
              <a:t>An Example of orient db interface</a:t>
            </a:r>
            <a:endParaRPr sz="2200">
              <a:latin typeface="Arial"/>
              <a:ea typeface="Arial"/>
              <a:cs typeface="Arial"/>
              <a:sym typeface="Arial"/>
            </a:endParaRPr>
          </a:p>
          <a:p>
            <a:pPr indent="-368300" lvl="0" marL="457200" rtl="0" algn="l">
              <a:lnSpc>
                <a:spcPct val="115000"/>
              </a:lnSpc>
              <a:spcBef>
                <a:spcPts val="1000"/>
              </a:spcBef>
              <a:spcAft>
                <a:spcPts val="0"/>
              </a:spcAft>
              <a:buSzPts val="2200"/>
              <a:buChar char="●"/>
            </a:pPr>
            <a:r>
              <a:rPr lang="en-US" sz="2200">
                <a:latin typeface="Arial"/>
                <a:ea typeface="Arial"/>
                <a:cs typeface="Arial"/>
                <a:sym typeface="Arial"/>
              </a:rPr>
              <a:t>S</a:t>
            </a:r>
            <a:r>
              <a:rPr lang="en-US" sz="2200">
                <a:latin typeface="Arial"/>
                <a:ea typeface="Arial"/>
                <a:cs typeface="Arial"/>
                <a:sym typeface="Arial"/>
              </a:rPr>
              <a:t>idebar bar shows nodes edges </a:t>
            </a:r>
            <a:r>
              <a:rPr lang="en-US" sz="2200">
                <a:latin typeface="Arial"/>
                <a:ea typeface="Arial"/>
                <a:cs typeface="Arial"/>
                <a:sym typeface="Arial"/>
              </a:rPr>
              <a:t>and </a:t>
            </a:r>
            <a:r>
              <a:rPr lang="en-US" sz="2200">
                <a:latin typeface="Arial"/>
                <a:ea typeface="Arial"/>
                <a:cs typeface="Arial"/>
                <a:sym typeface="Arial"/>
              </a:rPr>
              <a:t>properties.</a:t>
            </a:r>
            <a:endParaRPr sz="2200">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latin typeface="Arial"/>
                <a:ea typeface="Arial"/>
                <a:cs typeface="Arial"/>
                <a:sym typeface="Arial"/>
              </a:rPr>
              <a:t>Some edition functions </a:t>
            </a:r>
            <a:r>
              <a:rPr lang="en-US" sz="2200">
                <a:latin typeface="Arial"/>
                <a:ea typeface="Arial"/>
                <a:cs typeface="Arial"/>
                <a:sym typeface="Arial"/>
              </a:rPr>
              <a:t>on top right corner</a:t>
            </a:r>
            <a:r>
              <a:rPr lang="en-US" sz="2200">
                <a:latin typeface="Arial"/>
                <a:ea typeface="Arial"/>
                <a:cs typeface="Arial"/>
                <a:sym typeface="Arial"/>
              </a:rPr>
              <a:t> like add vertices or clear canvas.</a:t>
            </a:r>
            <a:endParaRPr sz="2200">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latin typeface="Arial"/>
                <a:ea typeface="Arial"/>
                <a:cs typeface="Arial"/>
                <a:sym typeface="Arial"/>
              </a:rPr>
              <a:t>When you click on the vertices you can see lot of options in circular fashion.</a:t>
            </a:r>
            <a:endParaRPr sz="2200">
              <a:latin typeface="Arial"/>
              <a:ea typeface="Arial"/>
              <a:cs typeface="Arial"/>
              <a:sym typeface="Arial"/>
            </a:endParaRPr>
          </a:p>
          <a:p>
            <a:pPr indent="0" lvl="0" marL="457200" rtl="0" algn="l">
              <a:lnSpc>
                <a:spcPct val="115000"/>
              </a:lnSpc>
              <a:spcBef>
                <a:spcPts val="1000"/>
              </a:spcBef>
              <a:spcAft>
                <a:spcPts val="0"/>
              </a:spcAft>
              <a:buNone/>
            </a:pPr>
            <a:r>
              <a:rPr b="1" lang="en-US" sz="2200">
                <a:latin typeface="Arial"/>
                <a:ea typeface="Arial"/>
                <a:cs typeface="Arial"/>
                <a:sym typeface="Arial"/>
              </a:rPr>
              <a:t>*Update</a:t>
            </a:r>
            <a:endParaRPr b="1" sz="2200">
              <a:latin typeface="Arial"/>
              <a:ea typeface="Arial"/>
              <a:cs typeface="Arial"/>
              <a:sym typeface="Arial"/>
            </a:endParaRPr>
          </a:p>
          <a:p>
            <a:pPr indent="-368300" lvl="0" marL="914400" rtl="0" algn="l">
              <a:lnSpc>
                <a:spcPct val="115000"/>
              </a:lnSpc>
              <a:spcBef>
                <a:spcPts val="1000"/>
              </a:spcBef>
              <a:spcAft>
                <a:spcPts val="0"/>
              </a:spcAft>
              <a:buSzPts val="2200"/>
              <a:buChar char="●"/>
            </a:pPr>
            <a:r>
              <a:rPr lang="en-US" sz="2200">
                <a:latin typeface="Arial"/>
                <a:ea typeface="Arial"/>
                <a:cs typeface="Arial"/>
                <a:sym typeface="Arial"/>
              </a:rPr>
              <a:t>Support for Orient Db was stopped by SAP in 2021 and it has reached the end of its life.</a:t>
            </a:r>
            <a:endParaRPr sz="2200">
              <a:latin typeface="Arial"/>
              <a:ea typeface="Arial"/>
              <a:cs typeface="Arial"/>
              <a:sym typeface="Arial"/>
            </a:endParaRPr>
          </a:p>
          <a:p>
            <a:pPr indent="0" lvl="0" marL="0" rtl="0" algn="l">
              <a:lnSpc>
                <a:spcPct val="115000"/>
              </a:lnSpc>
              <a:spcBef>
                <a:spcPts val="1000"/>
              </a:spcBef>
              <a:spcAft>
                <a:spcPts val="0"/>
              </a:spcAft>
              <a:buNone/>
            </a:pPr>
            <a:r>
              <a:t/>
            </a:r>
            <a:endParaRPr sz="2200">
              <a:latin typeface="Arial"/>
              <a:ea typeface="Arial"/>
              <a:cs typeface="Arial"/>
              <a:sym typeface="Arial"/>
            </a:endParaRPr>
          </a:p>
        </p:txBody>
      </p:sp>
      <p:pic>
        <p:nvPicPr>
          <p:cNvPr id="130" name="Google Shape;130;p19"/>
          <p:cNvPicPr preferRelativeResize="0"/>
          <p:nvPr/>
        </p:nvPicPr>
        <p:blipFill rotWithShape="1">
          <a:blip r:embed="rId3">
            <a:alphaModFix/>
          </a:blip>
          <a:srcRect b="11158" l="0" r="26313" t="0"/>
          <a:stretch/>
        </p:blipFill>
        <p:spPr>
          <a:xfrm>
            <a:off x="6215400" y="1590250"/>
            <a:ext cx="5711549" cy="4554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0" y="0"/>
            <a:ext cx="12192000" cy="938100"/>
          </a:xfrm>
          <a:prstGeom prst="rect">
            <a:avLst/>
          </a:prstGeom>
          <a:solidFill>
            <a:schemeClr val="accent3"/>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ArangoDB</a:t>
            </a:r>
            <a:endParaRPr b="1"/>
          </a:p>
        </p:txBody>
      </p:sp>
      <p:sp>
        <p:nvSpPr>
          <p:cNvPr id="136" name="Google Shape;136;p20"/>
          <p:cNvSpPr txBox="1"/>
          <p:nvPr>
            <p:ph idx="1" type="body"/>
          </p:nvPr>
        </p:nvSpPr>
        <p:spPr>
          <a:xfrm>
            <a:off x="0" y="839700"/>
            <a:ext cx="12192000" cy="6018600"/>
          </a:xfrm>
          <a:prstGeom prst="rect">
            <a:avLst/>
          </a:prstGeom>
        </p:spPr>
        <p:txBody>
          <a:bodyPr anchorCtr="0" anchor="t" bIns="45700" lIns="91425" spcFirstLastPara="1" rIns="91425" wrap="square" tIns="45700">
            <a:noAutofit/>
          </a:bodyPr>
          <a:lstStyle/>
          <a:p>
            <a:pPr indent="-381000" lvl="0" marL="457200" rtl="0" algn="l">
              <a:lnSpc>
                <a:spcPct val="110000"/>
              </a:lnSpc>
              <a:spcBef>
                <a:spcPts val="1000"/>
              </a:spcBef>
              <a:spcAft>
                <a:spcPts val="0"/>
              </a:spcAft>
              <a:buSzPts val="2400"/>
              <a:buFont typeface="Arial"/>
              <a:buChar char="●"/>
            </a:pPr>
            <a:r>
              <a:rPr b="1" lang="en-US" sz="2200">
                <a:latin typeface="Arial"/>
                <a:ea typeface="Arial"/>
                <a:cs typeface="Arial"/>
                <a:sym typeface="Arial"/>
              </a:rPr>
              <a:t>ArangoDb is a </a:t>
            </a:r>
            <a:r>
              <a:rPr b="1" lang="en-US" sz="2200">
                <a:latin typeface="Arial"/>
                <a:ea typeface="Arial"/>
                <a:cs typeface="Arial"/>
                <a:sym typeface="Arial"/>
              </a:rPr>
              <a:t>multi-model</a:t>
            </a:r>
            <a:r>
              <a:rPr b="1" lang="en-US" sz="2200">
                <a:latin typeface="Arial"/>
                <a:ea typeface="Arial"/>
                <a:cs typeface="Arial"/>
                <a:sym typeface="Arial"/>
              </a:rPr>
              <a:t> </a:t>
            </a:r>
            <a:r>
              <a:rPr b="1" lang="en-US" sz="2200">
                <a:latin typeface="Arial"/>
                <a:ea typeface="Arial"/>
                <a:cs typeface="Arial"/>
                <a:sym typeface="Arial"/>
              </a:rPr>
              <a:t>database</a:t>
            </a:r>
            <a:r>
              <a:rPr b="1" lang="en-US" sz="2200">
                <a:latin typeface="Arial"/>
                <a:ea typeface="Arial"/>
                <a:cs typeface="Arial"/>
                <a:sym typeface="Arial"/>
              </a:rPr>
              <a:t> .</a:t>
            </a:r>
            <a:endParaRPr b="1" sz="2200">
              <a:latin typeface="Arial"/>
              <a:ea typeface="Arial"/>
              <a:cs typeface="Arial"/>
              <a:sym typeface="Arial"/>
            </a:endParaRPr>
          </a:p>
          <a:p>
            <a:pPr indent="-381000" lvl="0" marL="457200" rtl="0" algn="l">
              <a:lnSpc>
                <a:spcPct val="110000"/>
              </a:lnSpc>
              <a:spcBef>
                <a:spcPts val="1000"/>
              </a:spcBef>
              <a:spcAft>
                <a:spcPts val="0"/>
              </a:spcAft>
              <a:buSzPts val="2400"/>
              <a:buFont typeface="Arial"/>
              <a:buChar char="●"/>
            </a:pPr>
            <a:r>
              <a:rPr b="1" lang="en-US" sz="2200">
                <a:latin typeface="Arial"/>
                <a:ea typeface="Arial"/>
                <a:cs typeface="Arial"/>
                <a:sym typeface="Arial"/>
              </a:rPr>
              <a:t>A</a:t>
            </a:r>
            <a:r>
              <a:rPr b="1" lang="en-US" sz="2200">
                <a:latin typeface="Arial"/>
                <a:ea typeface="Arial"/>
                <a:cs typeface="Arial"/>
                <a:sym typeface="Arial"/>
              </a:rPr>
              <a:t>ccessed by just one query lang (AQL-ArangoDB Query Lang)</a:t>
            </a:r>
            <a:endParaRPr b="1" sz="2200">
              <a:latin typeface="Arial"/>
              <a:ea typeface="Arial"/>
              <a:cs typeface="Arial"/>
              <a:sym typeface="Arial"/>
            </a:endParaRPr>
          </a:p>
          <a:p>
            <a:pPr indent="-381000" lvl="0" marL="457200" rtl="0" algn="l">
              <a:lnSpc>
                <a:spcPct val="110000"/>
              </a:lnSpc>
              <a:spcBef>
                <a:spcPts val="1000"/>
              </a:spcBef>
              <a:spcAft>
                <a:spcPts val="0"/>
              </a:spcAft>
              <a:buSzPts val="2400"/>
              <a:buFont typeface="Arial"/>
              <a:buChar char="●"/>
            </a:pPr>
            <a:r>
              <a:rPr b="1" lang="en-US" sz="2200">
                <a:latin typeface="Arial"/>
                <a:ea typeface="Arial"/>
                <a:cs typeface="Arial"/>
                <a:sym typeface="Arial"/>
              </a:rPr>
              <a:t>By </a:t>
            </a:r>
            <a:r>
              <a:rPr b="1" lang="en-US" sz="2200">
                <a:latin typeface="Arial"/>
                <a:ea typeface="Arial"/>
                <a:cs typeface="Arial"/>
                <a:sym typeface="Arial"/>
              </a:rPr>
              <a:t>combining different models in one query makes data less complicated .</a:t>
            </a:r>
            <a:endParaRPr b="1" sz="2200">
              <a:latin typeface="Arial"/>
              <a:ea typeface="Arial"/>
              <a:cs typeface="Arial"/>
              <a:sym typeface="Arial"/>
            </a:endParaRPr>
          </a:p>
          <a:p>
            <a:pPr indent="-381000" lvl="0" marL="457200" rtl="0" algn="l">
              <a:lnSpc>
                <a:spcPct val="110000"/>
              </a:lnSpc>
              <a:spcBef>
                <a:spcPts val="1000"/>
              </a:spcBef>
              <a:spcAft>
                <a:spcPts val="0"/>
              </a:spcAft>
              <a:buSzPts val="2400"/>
              <a:buFont typeface="Arial"/>
              <a:buChar char="●"/>
            </a:pPr>
            <a:r>
              <a:rPr b="1" i="1" lang="en-US" sz="2200" u="sng">
                <a:latin typeface="Arial"/>
                <a:ea typeface="Arial"/>
                <a:cs typeface="Arial"/>
                <a:sym typeface="Arial"/>
              </a:rPr>
              <a:t>Advantages:</a:t>
            </a:r>
            <a:endParaRPr b="1" i="1" sz="2200" u="sng">
              <a:latin typeface="Arial"/>
              <a:ea typeface="Arial"/>
              <a:cs typeface="Arial"/>
              <a:sym typeface="Arial"/>
            </a:endParaRPr>
          </a:p>
          <a:p>
            <a:pPr indent="-381000" lvl="0" marL="857250" rtl="0" algn="l">
              <a:lnSpc>
                <a:spcPct val="90000"/>
              </a:lnSpc>
              <a:spcBef>
                <a:spcPts val="1000"/>
              </a:spcBef>
              <a:spcAft>
                <a:spcPts val="0"/>
              </a:spcAft>
              <a:buSzPts val="2400"/>
              <a:buFont typeface="Arial"/>
              <a:buChar char="●"/>
            </a:pPr>
            <a:r>
              <a:rPr lang="en-US" sz="2200">
                <a:latin typeface="Arial"/>
                <a:ea typeface="Arial"/>
                <a:cs typeface="Arial"/>
                <a:sym typeface="Arial"/>
              </a:rPr>
              <a:t>Simplified performance scaling– &gt; Scales both vertically &amp; horizontally per the needs of different data models.</a:t>
            </a:r>
            <a:endParaRPr sz="2200">
              <a:latin typeface="Arial"/>
              <a:ea typeface="Arial"/>
              <a:cs typeface="Arial"/>
              <a:sym typeface="Arial"/>
            </a:endParaRPr>
          </a:p>
          <a:p>
            <a:pPr indent="-381000" lvl="0" marL="857250" rtl="0" algn="l">
              <a:lnSpc>
                <a:spcPct val="90000"/>
              </a:lnSpc>
              <a:spcBef>
                <a:spcPts val="1000"/>
              </a:spcBef>
              <a:spcAft>
                <a:spcPts val="0"/>
              </a:spcAft>
              <a:buSzPts val="2400"/>
              <a:buFont typeface="Arial"/>
              <a:buChar char="●"/>
            </a:pPr>
            <a:r>
              <a:rPr lang="en-US" sz="2200">
                <a:latin typeface="Arial"/>
                <a:ea typeface="Arial"/>
                <a:cs typeface="Arial"/>
                <a:sym typeface="Arial"/>
              </a:rPr>
              <a:t>Supports ACID transactions</a:t>
            </a:r>
            <a:endParaRPr sz="2200">
              <a:latin typeface="Arial"/>
              <a:ea typeface="Arial"/>
              <a:cs typeface="Arial"/>
              <a:sym typeface="Arial"/>
            </a:endParaRPr>
          </a:p>
          <a:p>
            <a:pPr indent="-381000" lvl="0" marL="857250" rtl="0" algn="l">
              <a:lnSpc>
                <a:spcPct val="90000"/>
              </a:lnSpc>
              <a:spcBef>
                <a:spcPts val="1000"/>
              </a:spcBef>
              <a:spcAft>
                <a:spcPts val="0"/>
              </a:spcAft>
              <a:buSzPts val="2400"/>
              <a:buFont typeface="Arial"/>
              <a:buChar char="●"/>
            </a:pPr>
            <a:r>
              <a:rPr lang="en-US" sz="2200">
                <a:latin typeface="Arial"/>
                <a:ea typeface="Arial"/>
                <a:cs typeface="Arial"/>
                <a:sym typeface="Arial"/>
              </a:rPr>
              <a:t>Lower cost than other database.</a:t>
            </a:r>
            <a:endParaRPr sz="2200">
              <a:latin typeface="Arial"/>
              <a:ea typeface="Arial"/>
              <a:cs typeface="Arial"/>
              <a:sym typeface="Arial"/>
            </a:endParaRPr>
          </a:p>
          <a:p>
            <a:pPr indent="-381000" lvl="0" marL="857250" rtl="0" algn="l">
              <a:lnSpc>
                <a:spcPct val="90000"/>
              </a:lnSpc>
              <a:spcBef>
                <a:spcPts val="1000"/>
              </a:spcBef>
              <a:spcAft>
                <a:spcPts val="0"/>
              </a:spcAft>
              <a:buSzPts val="2400"/>
              <a:buFont typeface="Arial"/>
              <a:buChar char="●"/>
            </a:pPr>
            <a:r>
              <a:rPr lang="en-US" sz="2200">
                <a:latin typeface="Arial"/>
                <a:ea typeface="Arial"/>
                <a:cs typeface="Arial"/>
                <a:sym typeface="Arial"/>
              </a:rPr>
              <a:t>The ArangoDB cluster architecture is a master / master CP (Consistent and Partition)model without a single point of failure.</a:t>
            </a:r>
            <a:endParaRPr sz="2200">
              <a:latin typeface="Arial"/>
              <a:ea typeface="Arial"/>
              <a:cs typeface="Arial"/>
              <a:sym typeface="Arial"/>
            </a:endParaRPr>
          </a:p>
          <a:p>
            <a:pPr indent="-381000" lvl="0" marL="857250" rtl="0" algn="l">
              <a:lnSpc>
                <a:spcPct val="90000"/>
              </a:lnSpc>
              <a:spcBef>
                <a:spcPts val="1000"/>
              </a:spcBef>
              <a:spcAft>
                <a:spcPts val="0"/>
              </a:spcAft>
              <a:buSzPts val="2400"/>
              <a:buFont typeface="Arial"/>
              <a:buChar char="●"/>
            </a:pPr>
            <a:r>
              <a:rPr lang="en-US" sz="2200">
                <a:latin typeface="Arial"/>
                <a:ea typeface="Arial"/>
                <a:cs typeface="Arial"/>
                <a:sym typeface="Arial"/>
              </a:rPr>
              <a:t>ArangoDB eliminates need for multiple database deployment which decreases number of components and their maintenance.</a:t>
            </a:r>
            <a:endParaRPr sz="2200">
              <a:latin typeface="Arial"/>
              <a:ea typeface="Arial"/>
              <a:cs typeface="Arial"/>
              <a:sym typeface="Arial"/>
            </a:endParaRPr>
          </a:p>
          <a:p>
            <a:pPr indent="-495300" lvl="0" marL="914400" rtl="0" algn="l">
              <a:lnSpc>
                <a:spcPct val="90000"/>
              </a:lnSpc>
              <a:spcBef>
                <a:spcPts val="1000"/>
              </a:spcBef>
              <a:spcAft>
                <a:spcPts val="0"/>
              </a:spcAft>
              <a:buSzPts val="2400"/>
              <a:buFont typeface="Arial"/>
              <a:buChar char="●"/>
            </a:pPr>
            <a:r>
              <a:rPr lang="en-US" sz="2200">
                <a:latin typeface="Arial"/>
                <a:ea typeface="Arial"/>
                <a:cs typeface="Arial"/>
                <a:sym typeface="Arial"/>
              </a:rPr>
              <a:t>Consolidates technology as stack in order to deploy and maintain systems to provide solutions for challenges to build fault tolerant systems.</a:t>
            </a:r>
            <a:endParaRPr sz="2200">
              <a:latin typeface="Arial"/>
              <a:ea typeface="Arial"/>
              <a:cs typeface="Arial"/>
              <a:sym typeface="Arial"/>
            </a:endParaRPr>
          </a:p>
          <a:p>
            <a:pPr indent="0" lvl="0" marL="0" rtl="0" algn="l">
              <a:lnSpc>
                <a:spcPct val="110000"/>
              </a:lnSpc>
              <a:spcBef>
                <a:spcPts val="1000"/>
              </a:spcBef>
              <a:spcAft>
                <a:spcPts val="0"/>
              </a:spcAft>
              <a:buNone/>
            </a:pPr>
            <a:r>
              <a:t/>
            </a:r>
            <a:endParaRPr sz="2200">
              <a:latin typeface="Arial"/>
              <a:ea typeface="Arial"/>
              <a:cs typeface="Arial"/>
              <a:sym typeface="Arial"/>
            </a:endParaRPr>
          </a:p>
          <a:p>
            <a:pPr indent="457200" lvl="0" marL="10515600" rtl="0" algn="l">
              <a:lnSpc>
                <a:spcPct val="110000"/>
              </a:lnSpc>
              <a:spcBef>
                <a:spcPts val="1000"/>
              </a:spcBef>
              <a:spcAft>
                <a:spcPts val="0"/>
              </a:spcAft>
              <a:buNone/>
            </a:pPr>
            <a:r>
              <a:rPr lang="en-US" sz="2200">
                <a:latin typeface="Arial"/>
                <a:ea typeface="Arial"/>
                <a:cs typeface="Arial"/>
                <a:sym typeface="Arial"/>
              </a:rPr>
              <a:t> </a:t>
            </a:r>
            <a:endParaRPr sz="22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0" y="0"/>
            <a:ext cx="12120600" cy="6858000"/>
          </a:xfrm>
          <a:prstGeom prst="rect">
            <a:avLst/>
          </a:prstGeom>
        </p:spPr>
        <p:txBody>
          <a:bodyPr anchorCtr="0" anchor="t" bIns="45700" lIns="91425" spcFirstLastPara="1" rIns="91425" wrap="square" tIns="45700">
            <a:noAutofit/>
          </a:bodyPr>
          <a:lstStyle/>
          <a:p>
            <a:pPr indent="0" lvl="0" marL="0" rtl="0" algn="l">
              <a:lnSpc>
                <a:spcPct val="100000"/>
              </a:lnSpc>
              <a:spcBef>
                <a:spcPts val="500"/>
              </a:spcBef>
              <a:spcAft>
                <a:spcPts val="0"/>
              </a:spcAft>
              <a:buNone/>
            </a:pPr>
            <a:r>
              <a:t/>
            </a:r>
            <a:endParaRPr b="1" i="1" sz="2200">
              <a:latin typeface="Arial"/>
              <a:ea typeface="Arial"/>
              <a:cs typeface="Arial"/>
              <a:sym typeface="Arial"/>
            </a:endParaRPr>
          </a:p>
          <a:p>
            <a:pPr indent="-368300" lvl="0" marL="457200" rtl="0" algn="l">
              <a:spcBef>
                <a:spcPts val="1000"/>
              </a:spcBef>
              <a:spcAft>
                <a:spcPts val="0"/>
              </a:spcAft>
              <a:buSzPts val="2200"/>
              <a:buFont typeface="Arial"/>
              <a:buChar char="●"/>
            </a:pPr>
            <a:r>
              <a:rPr b="1" i="1" lang="en-US" sz="2200" u="sng">
                <a:latin typeface="Arial"/>
                <a:ea typeface="Arial"/>
                <a:cs typeface="Arial"/>
                <a:sym typeface="Arial"/>
              </a:rPr>
              <a:t>Limitations:</a:t>
            </a:r>
            <a:endParaRPr b="1" i="1" sz="2200" u="sng">
              <a:latin typeface="Arial"/>
              <a:ea typeface="Arial"/>
              <a:cs typeface="Arial"/>
              <a:sym typeface="Arial"/>
            </a:endParaRPr>
          </a:p>
          <a:p>
            <a:pPr indent="-25400" lvl="0" marL="457200" rtl="0" algn="l">
              <a:spcBef>
                <a:spcPts val="0"/>
              </a:spcBef>
              <a:spcAft>
                <a:spcPts val="0"/>
              </a:spcAft>
              <a:buSzPts val="2200"/>
              <a:buChar char="●"/>
            </a:pPr>
            <a:r>
              <a:rPr lang="en-US" sz="2200">
                <a:latin typeface="Arial"/>
                <a:ea typeface="Arial"/>
                <a:cs typeface="Arial"/>
                <a:sym typeface="Arial"/>
              </a:rPr>
              <a:t>Software complexity may need an expertise hands despite of all </a:t>
            </a:r>
            <a:r>
              <a:rPr lang="en-US" sz="2200">
                <a:latin typeface="Arial"/>
                <a:ea typeface="Arial"/>
                <a:cs typeface="Arial"/>
                <a:sym typeface="Arial"/>
              </a:rPr>
              <a:t>available</a:t>
            </a:r>
            <a:r>
              <a:rPr lang="en-US" sz="2200">
                <a:latin typeface="Arial"/>
                <a:ea typeface="Arial"/>
                <a:cs typeface="Arial"/>
                <a:sym typeface="Arial"/>
              </a:rPr>
              <a:t> documentations.</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b="1" i="1" lang="en-US" sz="2200" u="sng">
                <a:latin typeface="Arial"/>
                <a:ea typeface="Arial"/>
                <a:cs typeface="Arial"/>
                <a:sym typeface="Arial"/>
              </a:rPr>
              <a:t>Use cases:</a:t>
            </a:r>
            <a:endParaRPr b="1" i="1" sz="2200" u="sng">
              <a:latin typeface="Arial"/>
              <a:ea typeface="Arial"/>
              <a:cs typeface="Arial"/>
              <a:sym typeface="Arial"/>
            </a:endParaRPr>
          </a:p>
          <a:p>
            <a:pPr indent="-50800" lvl="0" marL="457200" rtl="0" algn="l">
              <a:spcBef>
                <a:spcPts val="0"/>
              </a:spcBef>
              <a:spcAft>
                <a:spcPts val="0"/>
              </a:spcAft>
              <a:buSzPts val="1700"/>
              <a:buChar char="➔"/>
            </a:pPr>
            <a:r>
              <a:rPr b="1" lang="en-US" sz="2200">
                <a:latin typeface="Arial"/>
                <a:ea typeface="Arial"/>
                <a:cs typeface="Arial"/>
                <a:sym typeface="Arial"/>
              </a:rPr>
              <a:t>Mostly used in Financial sector –Barclays</a:t>
            </a:r>
            <a:endParaRPr b="1" sz="2200">
              <a:latin typeface="Arial"/>
              <a:ea typeface="Arial"/>
              <a:cs typeface="Arial"/>
              <a:sym typeface="Arial"/>
            </a:endParaRPr>
          </a:p>
          <a:p>
            <a:pPr indent="831850" lvl="0" marL="457200" rtl="0" algn="l">
              <a:spcBef>
                <a:spcPts val="0"/>
              </a:spcBef>
              <a:spcAft>
                <a:spcPts val="0"/>
              </a:spcAft>
              <a:buSzPts val="2200"/>
              <a:buChar char="●"/>
            </a:pPr>
            <a:r>
              <a:rPr lang="en-US" sz="2200">
                <a:latin typeface="Arial"/>
                <a:ea typeface="Arial"/>
                <a:cs typeface="Arial"/>
                <a:sym typeface="Arial"/>
              </a:rPr>
              <a:t>For access and identity management, Leveraging Smartgraph features for handling nodes and edges.</a:t>
            </a:r>
            <a:endParaRPr sz="2200">
              <a:latin typeface="Arial"/>
              <a:ea typeface="Arial"/>
              <a:cs typeface="Arial"/>
              <a:sym typeface="Arial"/>
            </a:endParaRPr>
          </a:p>
          <a:p>
            <a:pPr indent="-50800" lvl="0" marL="457200" rtl="0" algn="l">
              <a:spcBef>
                <a:spcPts val="0"/>
              </a:spcBef>
              <a:spcAft>
                <a:spcPts val="0"/>
              </a:spcAft>
              <a:buSzPts val="1700"/>
              <a:buChar char="➔"/>
            </a:pPr>
            <a:r>
              <a:rPr b="1" lang="en-US" sz="2200">
                <a:latin typeface="Arial"/>
                <a:ea typeface="Arial"/>
                <a:cs typeface="Arial"/>
                <a:sym typeface="Arial"/>
              </a:rPr>
              <a:t>Telecommunications:</a:t>
            </a:r>
            <a:endParaRPr b="1" sz="2200">
              <a:latin typeface="Arial"/>
              <a:ea typeface="Arial"/>
              <a:cs typeface="Arial"/>
              <a:sym typeface="Arial"/>
            </a:endParaRPr>
          </a:p>
          <a:p>
            <a:pPr indent="831850" lvl="0" marL="457200" rtl="0" algn="l">
              <a:spcBef>
                <a:spcPts val="0"/>
              </a:spcBef>
              <a:spcAft>
                <a:spcPts val="0"/>
              </a:spcAft>
              <a:buSzPts val="2200"/>
              <a:buChar char="●"/>
            </a:pPr>
            <a:r>
              <a:rPr lang="en-US" sz="2200">
                <a:latin typeface="Arial"/>
                <a:ea typeface="Arial"/>
                <a:cs typeface="Arial"/>
                <a:sym typeface="Arial"/>
              </a:rPr>
              <a:t>Network Analytics</a:t>
            </a:r>
            <a:endParaRPr sz="2200">
              <a:latin typeface="Arial"/>
              <a:ea typeface="Arial"/>
              <a:cs typeface="Arial"/>
              <a:sym typeface="Arial"/>
            </a:endParaRPr>
          </a:p>
          <a:p>
            <a:pPr indent="831850" lvl="0" marL="457200" rtl="0" algn="l">
              <a:spcBef>
                <a:spcPts val="0"/>
              </a:spcBef>
              <a:spcAft>
                <a:spcPts val="0"/>
              </a:spcAft>
              <a:buSzPts val="2200"/>
              <a:buChar char="●"/>
            </a:pPr>
            <a:r>
              <a:rPr lang="en-US" sz="2200">
                <a:latin typeface="Arial"/>
                <a:ea typeface="Arial"/>
                <a:cs typeface="Arial"/>
                <a:sym typeface="Arial"/>
              </a:rPr>
              <a:t>Outage Predictions </a:t>
            </a:r>
            <a:r>
              <a:rPr b="1" i="1" lang="en-US" sz="2200">
                <a:latin typeface="Arial"/>
                <a:ea typeface="Arial"/>
                <a:cs typeface="Arial"/>
                <a:sym typeface="Arial"/>
              </a:rPr>
              <a:t>     </a:t>
            </a:r>
            <a:endParaRPr b="1" i="1" sz="2200">
              <a:latin typeface="Arial"/>
              <a:ea typeface="Arial"/>
              <a:cs typeface="Arial"/>
              <a:sym typeface="Arial"/>
            </a:endParaRPr>
          </a:p>
        </p:txBody>
      </p:sp>
      <p:pic>
        <p:nvPicPr>
          <p:cNvPr id="142" name="Google Shape;142;p21"/>
          <p:cNvPicPr preferRelativeResize="0"/>
          <p:nvPr/>
        </p:nvPicPr>
        <p:blipFill>
          <a:blip r:embed="rId3">
            <a:alphaModFix/>
          </a:blip>
          <a:stretch>
            <a:fillRect/>
          </a:stretch>
        </p:blipFill>
        <p:spPr>
          <a:xfrm>
            <a:off x="4724400" y="3261050"/>
            <a:ext cx="7391401" cy="359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ppledVTI">
  <a:themeElements>
    <a:clrScheme name="Custom 81">
      <a:dk1>
        <a:srgbClr val="000000"/>
      </a:dk1>
      <a:lt1>
        <a:srgbClr val="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